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9" r:id="rId2"/>
    <p:sldId id="260" r:id="rId3"/>
    <p:sldId id="261" r:id="rId4"/>
    <p:sldId id="262" r:id="rId5"/>
    <p:sldId id="263" r:id="rId6"/>
    <p:sldId id="265" r:id="rId7"/>
    <p:sldId id="304" r:id="rId8"/>
    <p:sldId id="305" r:id="rId9"/>
    <p:sldId id="270" r:id="rId10"/>
    <p:sldId id="271" r:id="rId11"/>
    <p:sldId id="272" r:id="rId12"/>
    <p:sldId id="273" r:id="rId13"/>
    <p:sldId id="274" r:id="rId14"/>
    <p:sldId id="275" r:id="rId15"/>
    <p:sldId id="276" r:id="rId16"/>
    <p:sldId id="277" r:id="rId17"/>
    <p:sldId id="302" r:id="rId18"/>
    <p:sldId id="303" r:id="rId19"/>
    <p:sldId id="279" r:id="rId20"/>
    <p:sldId id="280" r:id="rId21"/>
    <p:sldId id="281" r:id="rId22"/>
    <p:sldId id="283" r:id="rId23"/>
    <p:sldId id="301" r:id="rId24"/>
    <p:sldId id="284" r:id="rId25"/>
    <p:sldId id="285" r:id="rId26"/>
    <p:sldId id="286"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537" autoAdjust="0"/>
    <p:restoredTop sz="94660"/>
  </p:normalViewPr>
  <p:slideViewPr>
    <p:cSldViewPr>
      <p:cViewPr>
        <p:scale>
          <a:sx n="75" d="100"/>
          <a:sy n="75" d="100"/>
        </p:scale>
        <p:origin x="-1350" y="6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5BE96C0-3168-43FE-9EB1-187504F6B243}" type="datetimeFigureOut">
              <a:rPr lang="en-US" smtClean="0"/>
              <a:pPr/>
              <a:t>4/9/2018</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2D212719-E1A0-43ED-ADB9-18C3A35B08E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5BE96C0-3168-43FE-9EB1-187504F6B243}" type="datetimeFigureOut">
              <a:rPr lang="en-US" smtClean="0"/>
              <a:pPr/>
              <a:t>4/9/2018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212719-E1A0-43ED-ADB9-18C3A35B08E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5BE96C0-3168-43FE-9EB1-187504F6B243}" type="datetimeFigureOut">
              <a:rPr lang="en-US" smtClean="0"/>
              <a:pPr/>
              <a:t>4/9/2018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212719-E1A0-43ED-ADB9-18C3A35B08E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5BE96C0-3168-43FE-9EB1-187504F6B243}" type="datetimeFigureOut">
              <a:rPr lang="en-US" smtClean="0"/>
              <a:pPr/>
              <a:t>4/9/2018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212719-E1A0-43ED-ADB9-18C3A35B08E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5BE96C0-3168-43FE-9EB1-187504F6B243}" type="datetimeFigureOut">
              <a:rPr lang="en-US" smtClean="0"/>
              <a:pPr/>
              <a:t>4/9/2018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212719-E1A0-43ED-ADB9-18C3A35B08E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5BE96C0-3168-43FE-9EB1-187504F6B243}" type="datetimeFigureOut">
              <a:rPr lang="en-US" smtClean="0"/>
              <a:pPr/>
              <a:t>4/9/2018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212719-E1A0-43ED-ADB9-18C3A35B08E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5BE96C0-3168-43FE-9EB1-187504F6B243}" type="datetimeFigureOut">
              <a:rPr lang="en-US" smtClean="0"/>
              <a:pPr/>
              <a:t>4/9/2018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D212719-E1A0-43ED-ADB9-18C3A35B08E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5BE96C0-3168-43FE-9EB1-187504F6B243}" type="datetimeFigureOut">
              <a:rPr lang="en-US" smtClean="0"/>
              <a:pPr/>
              <a:t>4/9/2018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D212719-E1A0-43ED-ADB9-18C3A35B08E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E96C0-3168-43FE-9EB1-187504F6B243}" type="datetimeFigureOut">
              <a:rPr lang="en-US" smtClean="0"/>
              <a:pPr/>
              <a:t>4/9/2018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D212719-E1A0-43ED-ADB9-18C3A35B08E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5BE96C0-3168-43FE-9EB1-187504F6B243}" type="datetimeFigureOut">
              <a:rPr lang="en-US" smtClean="0"/>
              <a:pPr/>
              <a:t>4/9/2018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212719-E1A0-43ED-ADB9-18C3A35B08E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5BE96C0-3168-43FE-9EB1-187504F6B243}" type="datetimeFigureOut">
              <a:rPr lang="en-US" smtClean="0"/>
              <a:pPr/>
              <a:t>4/9/2018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2D212719-E1A0-43ED-ADB9-18C3A35B08EB}"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5BE96C0-3168-43FE-9EB1-187504F6B243}" type="datetimeFigureOut">
              <a:rPr lang="en-US" smtClean="0"/>
              <a:pPr/>
              <a:t>4/9/2018</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D212719-E1A0-43ED-ADB9-18C3A35B08EB}"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14356"/>
            <a:ext cx="7072362" cy="769441"/>
          </a:xfrm>
          <a:prstGeom prst="rect">
            <a:avLst/>
          </a:prstGeom>
          <a:noFill/>
        </p:spPr>
        <p:txBody>
          <a:bodyPr wrap="square" rtlCol="0">
            <a:spAutoFit/>
          </a:bodyPr>
          <a:lstStyle/>
          <a:p>
            <a:r>
              <a:rPr lang="en-IN" sz="4400" b="1" i="1" dirty="0" smtClean="0"/>
              <a:t>ABSTRACT</a:t>
            </a:r>
            <a:endParaRPr lang="en-IN" sz="4400" b="1" i="1" dirty="0"/>
          </a:p>
        </p:txBody>
      </p:sp>
      <p:sp>
        <p:nvSpPr>
          <p:cNvPr id="3" name="TextBox 2"/>
          <p:cNvSpPr txBox="1"/>
          <p:nvPr/>
        </p:nvSpPr>
        <p:spPr>
          <a:xfrm>
            <a:off x="0" y="1643050"/>
            <a:ext cx="9144000" cy="4893647"/>
          </a:xfrm>
          <a:prstGeom prst="rect">
            <a:avLst/>
          </a:prstGeom>
          <a:noFill/>
        </p:spPr>
        <p:txBody>
          <a:bodyPr wrap="square" rtlCol="0">
            <a:spAutoFit/>
          </a:bodyPr>
          <a:lstStyle/>
          <a:p>
            <a:r>
              <a:rPr lang="en-IN" sz="2400" dirty="0" smtClean="0"/>
              <a:t>The MLA Helper website provides basic information of </a:t>
            </a:r>
            <a:r>
              <a:rPr lang="en-IN" sz="2400" dirty="0" err="1" smtClean="0"/>
              <a:t>kerala</a:t>
            </a:r>
            <a:r>
              <a:rPr lang="en-IN" sz="2400" dirty="0" smtClean="0"/>
              <a:t>. </a:t>
            </a:r>
            <a:r>
              <a:rPr lang="en-IN" sz="2400" dirty="0" err="1" smtClean="0"/>
              <a:t>Italso</a:t>
            </a:r>
            <a:r>
              <a:rPr lang="en-IN" sz="2400" dirty="0" smtClean="0"/>
              <a:t> gives the information of MLA’s. The users can view </a:t>
            </a:r>
            <a:r>
              <a:rPr lang="en-IN" sz="2400" dirty="0" err="1" smtClean="0"/>
              <a:t>districts,constituencies</a:t>
            </a:r>
            <a:r>
              <a:rPr lang="en-IN" sz="2400" dirty="0" smtClean="0"/>
              <a:t> and complaint status. They can view information of MLA. Administrator has the full control of the website. The users can view address, mobile number and email id of MLA’s. The MLA details are available in the </a:t>
            </a:r>
            <a:r>
              <a:rPr lang="en-IN" sz="2400" dirty="0" err="1" smtClean="0"/>
              <a:t>siteThe</a:t>
            </a:r>
            <a:r>
              <a:rPr lang="en-IN" sz="2400" dirty="0" smtClean="0"/>
              <a:t> website provides information about events and committee meeting details. The website provides a great opportunity for users to interact with the MLA’s . This help to solve their problems easily. The online registration is available. Users have the option to </a:t>
            </a:r>
            <a:r>
              <a:rPr lang="en-IN" sz="2400" dirty="0" err="1" smtClean="0"/>
              <a:t>posttheir</a:t>
            </a:r>
            <a:r>
              <a:rPr lang="en-IN" sz="2400" dirty="0" smtClean="0"/>
              <a:t> forums and MLA replies, if their problem is solved. The MLA Helper website is really helpful for the </a:t>
            </a:r>
            <a:r>
              <a:rPr lang="en-IN" sz="2400" dirty="0" err="1" smtClean="0"/>
              <a:t>MLA’s,and</a:t>
            </a:r>
            <a:r>
              <a:rPr lang="en-IN" sz="2400" dirty="0" smtClean="0"/>
              <a:t> users</a:t>
            </a:r>
          </a:p>
          <a:p>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14282" y="2500308"/>
          <a:ext cx="8715435" cy="4103480"/>
        </p:xfrm>
        <a:graphic>
          <a:graphicData uri="http://schemas.openxmlformats.org/drawingml/2006/table">
            <a:tbl>
              <a:tblPr/>
              <a:tblGrid>
                <a:gridCol w="2110146"/>
                <a:gridCol w="2201763"/>
                <a:gridCol w="2201763"/>
                <a:gridCol w="2201763"/>
              </a:tblGrid>
              <a:tr h="512935">
                <a:tc>
                  <a:txBody>
                    <a:bodyPr/>
                    <a:lstStyle/>
                    <a:p>
                      <a:pPr>
                        <a:lnSpc>
                          <a:spcPct val="115000"/>
                        </a:lnSpc>
                        <a:spcAft>
                          <a:spcPts val="0"/>
                        </a:spcAft>
                      </a:pPr>
                      <a:r>
                        <a:rPr lang="en-IN" sz="2400" dirty="0" err="1">
                          <a:latin typeface="Calibri"/>
                          <a:ea typeface="Calibri"/>
                          <a:cs typeface="Times New Roman"/>
                        </a:rPr>
                        <a:t>Colume</a:t>
                      </a:r>
                      <a:r>
                        <a:rPr lang="en-IN" sz="2400" dirty="0">
                          <a:latin typeface="Calibri"/>
                          <a:ea typeface="Calibri"/>
                          <a:cs typeface="Times New Roman"/>
                        </a:rPr>
                        <a: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smtClean="0">
                          <a:latin typeface="Calibri"/>
                          <a:ea typeface="Calibri"/>
                          <a:cs typeface="Times New Roman"/>
                        </a:rPr>
                        <a:t>Constraints</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935">
                <a:tc>
                  <a:txBody>
                    <a:bodyPr/>
                    <a:lstStyle/>
                    <a:p>
                      <a:pPr>
                        <a:lnSpc>
                          <a:spcPct val="115000"/>
                        </a:lnSpc>
                        <a:spcAft>
                          <a:spcPts val="0"/>
                        </a:spcAft>
                      </a:pPr>
                      <a:r>
                        <a:rPr lang="en-IN" sz="2400" dirty="0" err="1">
                          <a:latin typeface="Calibri"/>
                          <a:ea typeface="Calibri"/>
                          <a:cs typeface="Times New Roman"/>
                        </a:rPr>
                        <a:t>Uid</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Int</a:t>
                      </a:r>
                      <a:r>
                        <a:rPr lang="en-IN" sz="2400" dirty="0">
                          <a:latin typeface="Calibri"/>
                          <a:ea typeface="Calibri"/>
                          <a:cs typeface="Times New Roman"/>
                        </a:rPr>
                        <a: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user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935">
                <a:tc>
                  <a:txBody>
                    <a:bodyPr/>
                    <a:lstStyle/>
                    <a:p>
                      <a:pPr>
                        <a:lnSpc>
                          <a:spcPct val="115000"/>
                        </a:lnSpc>
                        <a:spcAft>
                          <a:spcPts val="0"/>
                        </a:spcAft>
                      </a:pPr>
                      <a:r>
                        <a:rPr lang="en-IN" sz="2400" dirty="0">
                          <a:latin typeface="Calibri"/>
                          <a:ea typeface="Calibri"/>
                          <a:cs typeface="Times New Roman"/>
                        </a:rPr>
                        <a:t>Name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r>
                        <a:rPr lang="en-IN" sz="2400" dirty="0">
                          <a:latin typeface="Calibri"/>
                          <a:ea typeface="Calibri"/>
                          <a:cs typeface="Times New Roman"/>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Name of user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935">
                <a:tc>
                  <a:txBody>
                    <a:bodyPr/>
                    <a:lstStyle/>
                    <a:p>
                      <a:pPr>
                        <a:lnSpc>
                          <a:spcPct val="115000"/>
                        </a:lnSpc>
                        <a:spcAft>
                          <a:spcPts val="0"/>
                        </a:spcAft>
                      </a:pPr>
                      <a:r>
                        <a:rPr lang="en-IN" sz="2400" dirty="0">
                          <a:latin typeface="Calibri"/>
                          <a:ea typeface="Calibri"/>
                          <a:cs typeface="Times New Roman"/>
                        </a:rPr>
                        <a:t>Address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r>
                        <a:rPr lang="en-IN" sz="2400" dirty="0">
                          <a:latin typeface="Calibri"/>
                          <a:ea typeface="Calibri"/>
                          <a:cs typeface="Times New Roman"/>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 User address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935">
                <a:tc>
                  <a:txBody>
                    <a:bodyPr/>
                    <a:lstStyle/>
                    <a:p>
                      <a:pPr>
                        <a:lnSpc>
                          <a:spcPct val="115000"/>
                        </a:lnSpc>
                        <a:spcAft>
                          <a:spcPts val="0"/>
                        </a:spcAft>
                      </a:pPr>
                      <a:r>
                        <a:rPr lang="en-IN" sz="2400" dirty="0">
                          <a:latin typeface="Calibri"/>
                          <a:ea typeface="Calibri"/>
                          <a:cs typeface="Times New Roman"/>
                        </a:rPr>
                        <a:t>Email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r>
                        <a:rPr lang="en-IN" sz="2400" dirty="0">
                          <a:latin typeface="Calibri"/>
                          <a:ea typeface="Calibri"/>
                          <a:cs typeface="Times New Roman"/>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Email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935">
                <a:tc>
                  <a:txBody>
                    <a:bodyPr/>
                    <a:lstStyle/>
                    <a:p>
                      <a:pPr>
                        <a:lnSpc>
                          <a:spcPct val="115000"/>
                        </a:lnSpc>
                        <a:spcAft>
                          <a:spcPts val="0"/>
                        </a:spcAft>
                      </a:pPr>
                      <a:r>
                        <a:rPr lang="en-IN" sz="2400" dirty="0">
                          <a:latin typeface="Calibri"/>
                          <a:ea typeface="Calibri"/>
                          <a:cs typeface="Times New Roman"/>
                        </a:rPr>
                        <a:t>Age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r>
                        <a:rPr lang="en-IN" sz="2400" dirty="0">
                          <a:latin typeface="Calibri"/>
                          <a:ea typeface="Calibri"/>
                          <a:cs typeface="Times New Roman"/>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User  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935">
                <a:tc>
                  <a:txBody>
                    <a:bodyPr/>
                    <a:lstStyle/>
                    <a:p>
                      <a:pPr>
                        <a:lnSpc>
                          <a:spcPct val="115000"/>
                        </a:lnSpc>
                        <a:spcAft>
                          <a:spcPts val="0"/>
                        </a:spcAft>
                      </a:pPr>
                      <a:r>
                        <a:rPr lang="en-IN" sz="2400" dirty="0">
                          <a:latin typeface="Calibri"/>
                          <a:ea typeface="Calibri"/>
                          <a:cs typeface="Times New Roman"/>
                        </a:rPr>
                        <a:t>Pass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r>
                        <a:rPr lang="en-IN" sz="2400" dirty="0">
                          <a:latin typeface="Calibri"/>
                          <a:ea typeface="Calibri"/>
                          <a:cs typeface="Times New Roman"/>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935">
                <a:tc>
                  <a:txBody>
                    <a:bodyPr/>
                    <a:lstStyle/>
                    <a:p>
                      <a:pPr>
                        <a:lnSpc>
                          <a:spcPct val="115000"/>
                        </a:lnSpc>
                        <a:spcAft>
                          <a:spcPts val="0"/>
                        </a:spcAft>
                      </a:pPr>
                      <a:r>
                        <a:rPr lang="en-IN" sz="2400" dirty="0">
                          <a:latin typeface="Calibri"/>
                          <a:ea typeface="Calibri"/>
                          <a:cs typeface="Times New Roman"/>
                        </a:rPr>
                        <a:t>User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r>
                        <a:rPr lang="en-IN" sz="2400" dirty="0">
                          <a:latin typeface="Calibri"/>
                          <a:ea typeface="Calibri"/>
                          <a:cs typeface="Times New Roman"/>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User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169" name="Rectangle 1"/>
          <p:cNvSpPr>
            <a:spLocks noChangeArrowheads="1"/>
          </p:cNvSpPr>
          <p:nvPr/>
        </p:nvSpPr>
        <p:spPr bwMode="auto">
          <a:xfrm>
            <a:off x="0" y="1142984"/>
            <a:ext cx="9144000"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3200" b="1"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userreg</a:t>
            </a:r>
            <a:r>
              <a:rPr kumimoji="0" lang="en-US" sz="32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table</a:t>
            </a:r>
            <a:endParaRPr kumimoji="0" lang="en-US" sz="32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Purpose:  Used to store the user registration details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Primary key: </a:t>
            </a:r>
            <a:r>
              <a:rPr kumimoji="0" lang="en-US" sz="2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Uid</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14282" y="2143116"/>
          <a:ext cx="8643998" cy="4429134"/>
        </p:xfrm>
        <a:graphic>
          <a:graphicData uri="http://schemas.openxmlformats.org/drawingml/2006/table">
            <a:tbl>
              <a:tblPr/>
              <a:tblGrid>
                <a:gridCol w="2160531"/>
                <a:gridCol w="2160531"/>
                <a:gridCol w="2161468"/>
                <a:gridCol w="2161468"/>
              </a:tblGrid>
              <a:tr h="492126">
                <a:tc>
                  <a:txBody>
                    <a:bodyPr/>
                    <a:lstStyle/>
                    <a:p>
                      <a:pPr>
                        <a:lnSpc>
                          <a:spcPct val="115000"/>
                        </a:lnSpc>
                        <a:spcAft>
                          <a:spcPts val="0"/>
                        </a:spcAft>
                      </a:pPr>
                      <a:r>
                        <a:rPr lang="en-IN" sz="2400" dirty="0" err="1">
                          <a:latin typeface="Calibri"/>
                          <a:ea typeface="Calibri"/>
                          <a:cs typeface="Times New Roman"/>
                        </a:rPr>
                        <a:t>Colume</a:t>
                      </a:r>
                      <a:r>
                        <a:rPr lang="en-IN" sz="2400" dirty="0">
                          <a:latin typeface="Calibri"/>
                          <a:ea typeface="Calibri"/>
                          <a:cs typeface="Times New Roman"/>
                        </a:rPr>
                        <a: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126">
                <a:tc>
                  <a:txBody>
                    <a:bodyPr/>
                    <a:lstStyle/>
                    <a:p>
                      <a:pPr>
                        <a:lnSpc>
                          <a:spcPct val="115000"/>
                        </a:lnSpc>
                        <a:spcAft>
                          <a:spcPts val="0"/>
                        </a:spcAft>
                      </a:pPr>
                      <a:r>
                        <a:rPr lang="en-IN" sz="2400" dirty="0">
                          <a:latin typeface="Calibri"/>
                          <a:ea typeface="Calibri"/>
                          <a:cs typeface="Times New Roman"/>
                        </a:rPr>
                        <a:t>Mid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Int(11)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Mla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126">
                <a:tc>
                  <a:txBody>
                    <a:bodyPr/>
                    <a:lstStyle/>
                    <a:p>
                      <a:pPr>
                        <a:lnSpc>
                          <a:spcPct val="115000"/>
                        </a:lnSpc>
                        <a:spcAft>
                          <a:spcPts val="0"/>
                        </a:spcAft>
                      </a:pPr>
                      <a:r>
                        <a:rPr lang="en-IN" sz="2400" dirty="0">
                          <a:latin typeface="Calibri"/>
                          <a:ea typeface="Calibri"/>
                          <a:cs typeface="Times New Roman"/>
                        </a:rPr>
                        <a:t>Name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Name of mla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126">
                <a:tc>
                  <a:txBody>
                    <a:bodyPr/>
                    <a:lstStyle/>
                    <a:p>
                      <a:pPr>
                        <a:lnSpc>
                          <a:spcPct val="115000"/>
                        </a:lnSpc>
                        <a:spcAft>
                          <a:spcPts val="0"/>
                        </a:spcAft>
                      </a:pPr>
                      <a:r>
                        <a:rPr lang="en-IN" sz="2400" dirty="0">
                          <a:latin typeface="Calibri"/>
                          <a:ea typeface="Calibri"/>
                          <a:cs typeface="Times New Roman"/>
                        </a:rPr>
                        <a:t>Address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Mla address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126">
                <a:tc>
                  <a:txBody>
                    <a:bodyPr/>
                    <a:lstStyle/>
                    <a:p>
                      <a:pPr>
                        <a:lnSpc>
                          <a:spcPct val="115000"/>
                        </a:lnSpc>
                        <a:spcAft>
                          <a:spcPts val="0"/>
                        </a:spcAft>
                      </a:pPr>
                      <a:r>
                        <a:rPr lang="en-IN" sz="2400" dirty="0">
                          <a:latin typeface="Calibri"/>
                          <a:ea typeface="Calibri"/>
                          <a:cs typeface="Times New Roman"/>
                        </a:rPr>
                        <a:t>Email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Email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126">
                <a:tc>
                  <a:txBody>
                    <a:bodyPr/>
                    <a:lstStyle/>
                    <a:p>
                      <a:pPr>
                        <a:lnSpc>
                          <a:spcPct val="115000"/>
                        </a:lnSpc>
                        <a:spcAft>
                          <a:spcPts val="0"/>
                        </a:spcAft>
                      </a:pPr>
                      <a:r>
                        <a:rPr lang="en-IN" sz="2400" dirty="0">
                          <a:latin typeface="Calibri"/>
                          <a:ea typeface="Calibri"/>
                          <a:cs typeface="Times New Roman"/>
                        </a:rPr>
                        <a:t>Age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Mla  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126">
                <a:tc>
                  <a:txBody>
                    <a:bodyPr/>
                    <a:lstStyle/>
                    <a:p>
                      <a:pPr>
                        <a:lnSpc>
                          <a:spcPct val="115000"/>
                        </a:lnSpc>
                        <a:spcAft>
                          <a:spcPts val="0"/>
                        </a:spcAft>
                      </a:pPr>
                      <a:r>
                        <a:rPr lang="en-IN" sz="2400" dirty="0">
                          <a:latin typeface="Calibri"/>
                          <a:ea typeface="Calibri"/>
                          <a:cs typeface="Times New Roman"/>
                        </a:rPr>
                        <a:t>Cons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constituency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126">
                <a:tc>
                  <a:txBody>
                    <a:bodyPr/>
                    <a:lstStyle/>
                    <a:p>
                      <a:pPr>
                        <a:lnSpc>
                          <a:spcPct val="115000"/>
                        </a:lnSpc>
                        <a:spcAft>
                          <a:spcPts val="0"/>
                        </a:spcAft>
                      </a:pPr>
                      <a:r>
                        <a:rPr lang="en-IN" sz="2400" dirty="0">
                          <a:latin typeface="Calibri"/>
                          <a:ea typeface="Calibri"/>
                          <a:cs typeface="Times New Roman"/>
                        </a:rPr>
                        <a:t>Pass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126">
                <a:tc>
                  <a:txBody>
                    <a:bodyPr/>
                    <a:lstStyle/>
                    <a:p>
                      <a:pPr>
                        <a:lnSpc>
                          <a:spcPct val="115000"/>
                        </a:lnSpc>
                        <a:spcAft>
                          <a:spcPts val="0"/>
                        </a:spcAft>
                      </a:pPr>
                      <a:r>
                        <a:rPr lang="en-IN" sz="2400" dirty="0">
                          <a:latin typeface="Calibri"/>
                          <a:ea typeface="Calibri"/>
                          <a:cs typeface="Times New Roman"/>
                        </a:rPr>
                        <a:t>User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r>
                        <a:rPr lang="en-IN" sz="2400" dirty="0">
                          <a:latin typeface="Calibri"/>
                          <a:ea typeface="Calibri"/>
                          <a:cs typeface="Times New Roman"/>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User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145" name="Rectangle 1"/>
          <p:cNvSpPr>
            <a:spLocks noChangeArrowheads="1"/>
          </p:cNvSpPr>
          <p:nvPr/>
        </p:nvSpPr>
        <p:spPr bwMode="auto">
          <a:xfrm>
            <a:off x="0" y="714356"/>
            <a:ext cx="8358214"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3200" b="1"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Mlareg</a:t>
            </a:r>
            <a:r>
              <a:rPr kumimoji="0" lang="en-US" sz="32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table</a:t>
            </a:r>
            <a:endParaRPr kumimoji="0" lang="en-US" sz="32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Purpose:  Used to store the </a:t>
            </a:r>
            <a:r>
              <a:rPr kumimoji="0" lang="en-US" sz="2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mla</a:t>
            </a: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registration details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Primary key: mid</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71472" y="2428868"/>
          <a:ext cx="7506336" cy="3785616"/>
        </p:xfrm>
        <a:graphic>
          <a:graphicData uri="http://schemas.openxmlformats.org/drawingml/2006/table">
            <a:tbl>
              <a:tblPr/>
              <a:tblGrid>
                <a:gridCol w="1876178"/>
                <a:gridCol w="1876178"/>
                <a:gridCol w="1876990"/>
                <a:gridCol w="1876990"/>
              </a:tblGrid>
              <a:tr h="0">
                <a:tc>
                  <a:txBody>
                    <a:bodyPr/>
                    <a:lstStyle/>
                    <a:p>
                      <a:pPr>
                        <a:lnSpc>
                          <a:spcPct val="115000"/>
                        </a:lnSpc>
                        <a:spcAft>
                          <a:spcPts val="0"/>
                        </a:spcAft>
                      </a:pPr>
                      <a:r>
                        <a:rPr lang="en-IN" sz="2400" dirty="0" err="1">
                          <a:latin typeface="Calibri"/>
                          <a:ea typeface="Calibri"/>
                          <a:cs typeface="Times New Roman"/>
                        </a:rPr>
                        <a:t>Colume</a:t>
                      </a:r>
                      <a:r>
                        <a:rPr lang="en-IN" sz="2400" dirty="0">
                          <a:latin typeface="Calibri"/>
                          <a:ea typeface="Calibri"/>
                          <a:cs typeface="Times New Roman"/>
                        </a:rPr>
                        <a: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a:latin typeface="Calibri"/>
                          <a:ea typeface="Calibri"/>
                          <a:cs typeface="Times New Roman"/>
                        </a:rPr>
                        <a:t>Fid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Int(11)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Fund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a:latin typeface="Calibri"/>
                          <a:ea typeface="Calibri"/>
                          <a:cs typeface="Times New Roman"/>
                        </a:rPr>
                        <a:t>Mla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r>
                        <a:rPr lang="en-IN" sz="2400" dirty="0">
                          <a:latin typeface="Calibri"/>
                          <a:ea typeface="Calibri"/>
                          <a:cs typeface="Times New Roman"/>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notnull</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Name of mla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a:latin typeface="Calibri"/>
                          <a:ea typeface="Calibri"/>
                          <a:cs typeface="Times New Roman"/>
                        </a:rPr>
                        <a:t>Fund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Fund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a:latin typeface="Calibri"/>
                          <a:ea typeface="Calibri"/>
                          <a:cs typeface="Times New Roman"/>
                        </a:rPr>
                        <a:t>Place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Place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a:latin typeface="Calibri"/>
                          <a:ea typeface="Calibri"/>
                          <a:cs typeface="Times New Roman"/>
                        </a:rPr>
                        <a:t>Cons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constituency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a:latin typeface="Calibri"/>
                          <a:ea typeface="Calibri"/>
                          <a:cs typeface="Times New Roman"/>
                        </a:rPr>
                        <a:t>Idate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Issue 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a:latin typeface="Calibri"/>
                          <a:ea typeface="Calibri"/>
                          <a:cs typeface="Times New Roman"/>
                        </a:rPr>
                        <a:t>Purpose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Purpose of fund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121" name="Rectangle 1"/>
          <p:cNvSpPr>
            <a:spLocks noChangeArrowheads="1"/>
          </p:cNvSpPr>
          <p:nvPr/>
        </p:nvSpPr>
        <p:spPr bwMode="auto">
          <a:xfrm>
            <a:off x="0" y="857232"/>
            <a:ext cx="6572264"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Fund table</a:t>
            </a:r>
            <a:endParaRPr kumimoji="0" lang="en-US" sz="3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Purpose:  Used to store the fund  details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Primary key: fid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14282" y="2071678"/>
          <a:ext cx="8643998" cy="4569623"/>
        </p:xfrm>
        <a:graphic>
          <a:graphicData uri="http://schemas.openxmlformats.org/drawingml/2006/table">
            <a:tbl>
              <a:tblPr/>
              <a:tblGrid>
                <a:gridCol w="2160532"/>
                <a:gridCol w="2160532"/>
                <a:gridCol w="2161467"/>
                <a:gridCol w="2161467"/>
              </a:tblGrid>
              <a:tr h="616564">
                <a:tc>
                  <a:txBody>
                    <a:bodyPr/>
                    <a:lstStyle/>
                    <a:p>
                      <a:pPr>
                        <a:lnSpc>
                          <a:spcPct val="115000"/>
                        </a:lnSpc>
                        <a:spcAft>
                          <a:spcPts val="0"/>
                        </a:spcAft>
                      </a:pPr>
                      <a:r>
                        <a:rPr lang="en-IN" sz="2400" dirty="0" err="1">
                          <a:latin typeface="Calibri"/>
                          <a:ea typeface="Calibri"/>
                          <a:cs typeface="Times New Roman"/>
                        </a:rPr>
                        <a:t>Colume</a:t>
                      </a:r>
                      <a:r>
                        <a:rPr lang="en-IN" sz="2400" dirty="0">
                          <a:latin typeface="Calibri"/>
                          <a:ea typeface="Calibri"/>
                          <a:cs typeface="Times New Roman"/>
                        </a:rPr>
                        <a: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9550">
                <a:tc>
                  <a:txBody>
                    <a:bodyPr/>
                    <a:lstStyle/>
                    <a:p>
                      <a:pPr>
                        <a:lnSpc>
                          <a:spcPct val="115000"/>
                        </a:lnSpc>
                        <a:spcAft>
                          <a:spcPts val="0"/>
                        </a:spcAft>
                      </a:pPr>
                      <a:r>
                        <a:rPr lang="en-IN" sz="2400">
                          <a:latin typeface="Calibri"/>
                          <a:ea typeface="Calibri"/>
                          <a:cs typeface="Times New Roman"/>
                        </a:rPr>
                        <a:t>Msid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Int(11)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Message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6734">
                <a:tc>
                  <a:txBody>
                    <a:bodyPr/>
                    <a:lstStyle/>
                    <a:p>
                      <a:pPr>
                        <a:lnSpc>
                          <a:spcPct val="115000"/>
                        </a:lnSpc>
                        <a:spcAft>
                          <a:spcPts val="0"/>
                        </a:spcAft>
                      </a:pPr>
                      <a:r>
                        <a:rPr lang="en-IN" sz="2400">
                          <a:latin typeface="Calibri"/>
                          <a:ea typeface="Calibri"/>
                          <a:cs typeface="Times New Roman"/>
                        </a:rPr>
                        <a:t>Little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Little of 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6734">
                <a:tc>
                  <a:txBody>
                    <a:bodyPr/>
                    <a:lstStyle/>
                    <a:p>
                      <a:pPr>
                        <a:lnSpc>
                          <a:spcPct val="115000"/>
                        </a:lnSpc>
                        <a:spcAft>
                          <a:spcPts val="0"/>
                        </a:spcAft>
                      </a:pPr>
                      <a:r>
                        <a:rPr lang="en-IN" sz="2400" dirty="0">
                          <a:latin typeface="Calibri"/>
                          <a:ea typeface="Calibri"/>
                          <a:cs typeface="Times New Roman"/>
                        </a:rPr>
                        <a:t>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Content of message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7096">
                <a:tc>
                  <a:txBody>
                    <a:bodyPr/>
                    <a:lstStyle/>
                    <a:p>
                      <a:pPr>
                        <a:lnSpc>
                          <a:spcPct val="115000"/>
                        </a:lnSpc>
                        <a:spcAft>
                          <a:spcPts val="0"/>
                        </a:spcAft>
                      </a:pPr>
                      <a:r>
                        <a:rPr lang="en-IN" sz="2400">
                          <a:latin typeface="Calibri"/>
                          <a:ea typeface="Calibri"/>
                          <a:cs typeface="Times New Roman"/>
                        </a:rPr>
                        <a:t>To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Sender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9550">
                <a:tc>
                  <a:txBody>
                    <a:bodyPr/>
                    <a:lstStyle/>
                    <a:p>
                      <a:pPr>
                        <a:lnSpc>
                          <a:spcPct val="115000"/>
                        </a:lnSpc>
                        <a:spcAft>
                          <a:spcPts val="0"/>
                        </a:spcAft>
                      </a:pPr>
                      <a:r>
                        <a:rPr lang="en-IN" sz="2400">
                          <a:latin typeface="Calibri"/>
                          <a:ea typeface="Calibri"/>
                          <a:cs typeface="Times New Roman"/>
                        </a:rPr>
                        <a:t>Frm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Receiver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4367">
                <a:tc>
                  <a:txBody>
                    <a:bodyPr/>
                    <a:lstStyle/>
                    <a:p>
                      <a:pPr>
                        <a:lnSpc>
                          <a:spcPct val="115000"/>
                        </a:lnSpc>
                        <a:spcAft>
                          <a:spcPts val="0"/>
                        </a:spcAft>
                      </a:pPr>
                      <a:r>
                        <a:rPr lang="en-IN" sz="2400">
                          <a:latin typeface="Calibri"/>
                          <a:ea typeface="Calibri"/>
                          <a:cs typeface="Times New Roman"/>
                        </a:rPr>
                        <a:t>Reply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Message reply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097" name="Rectangle 1"/>
          <p:cNvSpPr>
            <a:spLocks noChangeArrowheads="1"/>
          </p:cNvSpPr>
          <p:nvPr/>
        </p:nvSpPr>
        <p:spPr bwMode="auto">
          <a:xfrm>
            <a:off x="0" y="357166"/>
            <a:ext cx="8858280" cy="16619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Message table</a:t>
            </a:r>
            <a:endParaRPr kumimoji="0" lang="en-US" sz="3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Purpose:  Used to store the message details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Primary key: </a:t>
            </a:r>
            <a:r>
              <a:rPr kumimoji="0" lang="en-US" sz="2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msid</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14281" y="2428868"/>
          <a:ext cx="8572560" cy="3364992"/>
        </p:xfrm>
        <a:graphic>
          <a:graphicData uri="http://schemas.openxmlformats.org/drawingml/2006/table">
            <a:tbl>
              <a:tblPr/>
              <a:tblGrid>
                <a:gridCol w="2142676"/>
                <a:gridCol w="2142676"/>
                <a:gridCol w="2143604"/>
                <a:gridCol w="2143604"/>
              </a:tblGrid>
              <a:tr h="0">
                <a:tc>
                  <a:txBody>
                    <a:bodyPr/>
                    <a:lstStyle/>
                    <a:p>
                      <a:pPr>
                        <a:lnSpc>
                          <a:spcPct val="115000"/>
                        </a:lnSpc>
                        <a:spcAft>
                          <a:spcPts val="0"/>
                        </a:spcAft>
                      </a:pPr>
                      <a:r>
                        <a:rPr lang="en-IN" sz="2400" dirty="0" err="1">
                          <a:latin typeface="Calibri"/>
                          <a:ea typeface="Calibri"/>
                          <a:cs typeface="Times New Roman"/>
                        </a:rPr>
                        <a:t>Colume</a:t>
                      </a:r>
                      <a:r>
                        <a:rPr lang="en-IN" sz="2400" dirty="0">
                          <a:latin typeface="Calibri"/>
                          <a:ea typeface="Calibri"/>
                          <a:cs typeface="Times New Roman"/>
                        </a:rPr>
                        <a: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a:latin typeface="Calibri"/>
                          <a:ea typeface="Calibri"/>
                          <a:cs typeface="Times New Roman"/>
                        </a:rPr>
                        <a:t>Aid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Int(11)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Appointment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a:latin typeface="Calibri"/>
                          <a:ea typeface="Calibri"/>
                          <a:cs typeface="Times New Roman"/>
                        </a:rPr>
                        <a:t>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Appointment 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a:latin typeface="Calibri"/>
                          <a:ea typeface="Calibri"/>
                          <a:cs typeface="Times New Roman"/>
                        </a:rPr>
                        <a:t>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r>
                        <a:rPr lang="en-IN" sz="2400" dirty="0">
                          <a:latin typeface="Calibri"/>
                          <a:ea typeface="Calibri"/>
                          <a:cs typeface="Times New Roman"/>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notnull</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Appointment 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a:latin typeface="Calibri"/>
                          <a:ea typeface="Calibri"/>
                          <a:cs typeface="Times New Roman"/>
                        </a:rPr>
                        <a:t>To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notnull</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 Sender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a:latin typeface="Calibri"/>
                          <a:ea typeface="Calibri"/>
                          <a:cs typeface="Times New Roman"/>
                        </a:rPr>
                        <a:t>Frm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notnull</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Receiver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073" name="Rectangle 1"/>
          <p:cNvSpPr>
            <a:spLocks noChangeArrowheads="1"/>
          </p:cNvSpPr>
          <p:nvPr/>
        </p:nvSpPr>
        <p:spPr bwMode="auto">
          <a:xfrm>
            <a:off x="214282" y="714356"/>
            <a:ext cx="8929718"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Appointment table </a:t>
            </a:r>
            <a:endParaRPr kumimoji="0" lang="en-US" sz="3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Purpose:  Used to store the Appointment details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Primary key: aid</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14282" y="2643182"/>
          <a:ext cx="8572530" cy="2523744"/>
        </p:xfrm>
        <a:graphic>
          <a:graphicData uri="http://schemas.openxmlformats.org/drawingml/2006/table">
            <a:tbl>
              <a:tblPr/>
              <a:tblGrid>
                <a:gridCol w="2142669"/>
                <a:gridCol w="2142669"/>
                <a:gridCol w="2143596"/>
                <a:gridCol w="2143596"/>
              </a:tblGrid>
              <a:tr h="0">
                <a:tc>
                  <a:txBody>
                    <a:bodyPr/>
                    <a:lstStyle/>
                    <a:p>
                      <a:pPr>
                        <a:lnSpc>
                          <a:spcPct val="115000"/>
                        </a:lnSpc>
                        <a:spcAft>
                          <a:spcPts val="0"/>
                        </a:spcAft>
                      </a:pPr>
                      <a:r>
                        <a:rPr lang="en-IN" sz="2400" dirty="0" err="1">
                          <a:latin typeface="Calibri"/>
                          <a:ea typeface="Calibri"/>
                          <a:cs typeface="Times New Roman"/>
                        </a:rPr>
                        <a:t>Colume</a:t>
                      </a:r>
                      <a:r>
                        <a:rPr lang="en-IN" sz="2400" dirty="0">
                          <a:latin typeface="Calibri"/>
                          <a:ea typeface="Calibri"/>
                          <a:cs typeface="Times New Roman"/>
                        </a:rPr>
                        <a: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err="1">
                          <a:latin typeface="Calibri"/>
                          <a:ea typeface="Calibri"/>
                          <a:cs typeface="Times New Roman"/>
                        </a:rPr>
                        <a:t>Eid</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Int(11)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Event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a:latin typeface="Calibri"/>
                          <a:ea typeface="Calibri"/>
                          <a:cs typeface="Times New Roman"/>
                        </a:rPr>
                        <a:t>Event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Event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err="1">
                          <a:latin typeface="Calibri"/>
                          <a:ea typeface="Calibri"/>
                          <a:cs typeface="Times New Roman"/>
                        </a:rPr>
                        <a:t>Venu</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Event venu</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a:latin typeface="Calibri"/>
                          <a:ea typeface="Calibri"/>
                          <a:cs typeface="Times New Roman"/>
                        </a:rPr>
                        <a:t>Place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notnull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a:latin typeface="Calibri"/>
                          <a:ea typeface="Calibri"/>
                          <a:cs typeface="Times New Roman"/>
                        </a:rPr>
                        <a:t>Event place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15000"/>
                        </a:lnSpc>
                        <a:spcAft>
                          <a:spcPts val="0"/>
                        </a:spcAft>
                      </a:pPr>
                      <a:r>
                        <a:rPr lang="en-IN" sz="2400" dirty="0">
                          <a:latin typeface="Calibri"/>
                          <a:ea typeface="Calibri"/>
                          <a:cs typeface="Times New Roman"/>
                        </a:rPr>
                        <a:t>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varchar</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err="1">
                          <a:latin typeface="Calibri"/>
                          <a:ea typeface="Calibri"/>
                          <a:cs typeface="Times New Roman"/>
                        </a:rPr>
                        <a:t>notnull</a:t>
                      </a:r>
                      <a:endParaRPr lang="en-IN"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2400" dirty="0">
                          <a:latin typeface="Calibri"/>
                          <a:ea typeface="Calibri"/>
                          <a:cs typeface="Times New Roman"/>
                        </a:rPr>
                        <a:t>Event 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49" name="Rectangle 1"/>
          <p:cNvSpPr>
            <a:spLocks noChangeArrowheads="1"/>
          </p:cNvSpPr>
          <p:nvPr/>
        </p:nvSpPr>
        <p:spPr bwMode="auto">
          <a:xfrm>
            <a:off x="0" y="928670"/>
            <a:ext cx="8572528"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Eventtype</a:t>
            </a: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table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Purpose:  Used to store the event type details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Primary key: </a:t>
            </a:r>
            <a:r>
              <a:rPr kumimoji="0" lang="en-US" sz="2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eid</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1000108"/>
            <a:ext cx="3857652" cy="461665"/>
          </a:xfrm>
          <a:prstGeom prst="rect">
            <a:avLst/>
          </a:prstGeom>
          <a:noFill/>
        </p:spPr>
        <p:txBody>
          <a:bodyPr wrap="square" rtlCol="0">
            <a:spAutoFit/>
          </a:bodyPr>
          <a:lstStyle/>
          <a:p>
            <a:r>
              <a:rPr lang="en-IN" sz="2400" dirty="0" smtClean="0"/>
              <a:t>FORMS</a:t>
            </a:r>
            <a:endParaRPr lang="en-IN" sz="2400" dirty="0"/>
          </a:p>
        </p:txBody>
      </p:sp>
      <p:pic>
        <p:nvPicPr>
          <p:cNvPr id="3" name="Picture 2" descr="C:\Users\USER\Desktop\prjct\pic\admin\home page.PNG"/>
          <p:cNvPicPr>
            <a:picLocks noChangeAspect="1" noChangeArrowheads="1"/>
          </p:cNvPicPr>
          <p:nvPr/>
        </p:nvPicPr>
        <p:blipFill>
          <a:blip r:embed="rId2"/>
          <a:srcRect/>
          <a:stretch>
            <a:fillRect/>
          </a:stretch>
        </p:blipFill>
        <p:spPr bwMode="auto">
          <a:xfrm>
            <a:off x="1" y="1714488"/>
            <a:ext cx="9144000" cy="5143512"/>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USER\Desktop\prjct\pic\user\User reg12.PNG"/>
          <p:cNvPicPr>
            <a:picLocks noChangeAspect="1" noChangeArrowheads="1"/>
          </p:cNvPicPr>
          <p:nvPr/>
        </p:nvPicPr>
        <p:blipFill>
          <a:blip r:embed="rId2"/>
          <a:srcRect/>
          <a:stretch>
            <a:fillRect/>
          </a:stretch>
        </p:blipFill>
        <p:spPr bwMode="auto">
          <a:xfrm>
            <a:off x="0" y="1428737"/>
            <a:ext cx="9144000" cy="5429264"/>
          </a:xfrm>
          <a:prstGeom prst="rect">
            <a:avLst/>
          </a:prstGeom>
          <a:noFill/>
        </p:spPr>
      </p:pic>
      <p:sp>
        <p:nvSpPr>
          <p:cNvPr id="3" name="TextBox 2"/>
          <p:cNvSpPr txBox="1"/>
          <p:nvPr/>
        </p:nvSpPr>
        <p:spPr>
          <a:xfrm>
            <a:off x="285720" y="785794"/>
            <a:ext cx="7929618" cy="461665"/>
          </a:xfrm>
          <a:prstGeom prst="rect">
            <a:avLst/>
          </a:prstGeom>
          <a:noFill/>
        </p:spPr>
        <p:txBody>
          <a:bodyPr wrap="square" rtlCol="0">
            <a:spAutoFit/>
          </a:bodyPr>
          <a:lstStyle/>
          <a:p>
            <a:r>
              <a:rPr lang="en-IN" sz="2400" b="1" dirty="0" smtClean="0"/>
              <a:t>User registration</a:t>
            </a:r>
            <a:endParaRPr lang="en-IN" sz="2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USER\Desktop\prjct\pic\mla\mla reg.PNG"/>
          <p:cNvPicPr>
            <a:picLocks noChangeAspect="1" noChangeArrowheads="1"/>
          </p:cNvPicPr>
          <p:nvPr/>
        </p:nvPicPr>
        <p:blipFill>
          <a:blip r:embed="rId2"/>
          <a:srcRect/>
          <a:stretch>
            <a:fillRect/>
          </a:stretch>
        </p:blipFill>
        <p:spPr bwMode="auto">
          <a:xfrm>
            <a:off x="0" y="1590675"/>
            <a:ext cx="9144000" cy="5267325"/>
          </a:xfrm>
          <a:prstGeom prst="rect">
            <a:avLst/>
          </a:prstGeom>
          <a:noFill/>
        </p:spPr>
      </p:pic>
      <p:sp>
        <p:nvSpPr>
          <p:cNvPr id="3" name="TextBox 2"/>
          <p:cNvSpPr txBox="1"/>
          <p:nvPr/>
        </p:nvSpPr>
        <p:spPr>
          <a:xfrm>
            <a:off x="857224" y="857232"/>
            <a:ext cx="2906565" cy="523220"/>
          </a:xfrm>
          <a:prstGeom prst="rect">
            <a:avLst/>
          </a:prstGeom>
          <a:noFill/>
        </p:spPr>
        <p:txBody>
          <a:bodyPr wrap="none" rtlCol="0">
            <a:spAutoFit/>
          </a:bodyPr>
          <a:lstStyle/>
          <a:p>
            <a:r>
              <a:rPr lang="en-IN" sz="2800" b="1" dirty="0" err="1" smtClean="0"/>
              <a:t>Mla</a:t>
            </a:r>
            <a:r>
              <a:rPr lang="en-IN" sz="2800" b="1" dirty="0" smtClean="0"/>
              <a:t> registration</a:t>
            </a:r>
            <a:endParaRPr lang="en-IN" sz="28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USER\Desktop\prjct\pic\admin\admin.PNG"/>
          <p:cNvPicPr>
            <a:picLocks noChangeAspect="1" noChangeArrowheads="1"/>
          </p:cNvPicPr>
          <p:nvPr/>
        </p:nvPicPr>
        <p:blipFill>
          <a:blip r:embed="rId2"/>
          <a:srcRect/>
          <a:stretch>
            <a:fillRect/>
          </a:stretch>
        </p:blipFill>
        <p:spPr bwMode="auto">
          <a:xfrm>
            <a:off x="0" y="1857364"/>
            <a:ext cx="9144000" cy="5000636"/>
          </a:xfrm>
          <a:prstGeom prst="rect">
            <a:avLst/>
          </a:prstGeom>
          <a:noFill/>
        </p:spPr>
      </p:pic>
      <p:sp>
        <p:nvSpPr>
          <p:cNvPr id="3" name="TextBox 2"/>
          <p:cNvSpPr txBox="1"/>
          <p:nvPr/>
        </p:nvSpPr>
        <p:spPr>
          <a:xfrm>
            <a:off x="1142976" y="1142984"/>
            <a:ext cx="1990866" cy="461665"/>
          </a:xfrm>
          <a:prstGeom prst="rect">
            <a:avLst/>
          </a:prstGeom>
          <a:noFill/>
        </p:spPr>
        <p:txBody>
          <a:bodyPr wrap="none" rtlCol="0">
            <a:spAutoFit/>
          </a:bodyPr>
          <a:lstStyle/>
          <a:p>
            <a:r>
              <a:rPr lang="en-IN" sz="2400" b="1" dirty="0" smtClean="0"/>
              <a:t>Admin login</a:t>
            </a:r>
            <a:endParaRPr lang="en-IN" sz="2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28670"/>
            <a:ext cx="9144000" cy="646331"/>
          </a:xfrm>
          <a:prstGeom prst="rect">
            <a:avLst/>
          </a:prstGeom>
          <a:noFill/>
        </p:spPr>
        <p:txBody>
          <a:bodyPr wrap="square" rtlCol="0">
            <a:spAutoFit/>
          </a:bodyPr>
          <a:lstStyle/>
          <a:p>
            <a:r>
              <a:rPr lang="en-US" sz="3600" b="1" dirty="0" smtClean="0"/>
              <a:t>PROPOSED SYSTEM</a:t>
            </a:r>
            <a:endParaRPr lang="en-IN" sz="3600" b="1" dirty="0"/>
          </a:p>
        </p:txBody>
      </p:sp>
      <p:sp>
        <p:nvSpPr>
          <p:cNvPr id="3" name="TextBox 2"/>
          <p:cNvSpPr txBox="1"/>
          <p:nvPr/>
        </p:nvSpPr>
        <p:spPr>
          <a:xfrm>
            <a:off x="0" y="1643050"/>
            <a:ext cx="8929718" cy="4585871"/>
          </a:xfrm>
          <a:prstGeom prst="rect">
            <a:avLst/>
          </a:prstGeom>
          <a:noFill/>
        </p:spPr>
        <p:txBody>
          <a:bodyPr wrap="square" rtlCol="0">
            <a:spAutoFit/>
          </a:bodyPr>
          <a:lstStyle/>
          <a:p>
            <a:r>
              <a:rPr lang="en-IN" sz="2400" dirty="0"/>
              <a:t>The proposed system used by the Administrator, MLA, </a:t>
            </a:r>
            <a:r>
              <a:rPr lang="en-IN" sz="2400" dirty="0" smtClean="0"/>
              <a:t>and User</a:t>
            </a:r>
            <a:r>
              <a:rPr lang="en-IN" sz="2400" dirty="0"/>
              <a:t>. Since we have created a system in which all the people who are associated with a </a:t>
            </a:r>
            <a:r>
              <a:rPr lang="en-IN" sz="2400" dirty="0" smtClean="0"/>
              <a:t>district are </a:t>
            </a:r>
            <a:r>
              <a:rPr lang="en-IN" sz="2400" dirty="0"/>
              <a:t>taken into account and could use the benefits of </a:t>
            </a:r>
            <a:r>
              <a:rPr lang="en-IN" sz="2400" dirty="0" smtClean="0"/>
              <a:t>the </a:t>
            </a:r>
            <a:r>
              <a:rPr lang="en-IN" sz="2400" dirty="0" err="1" smtClean="0"/>
              <a:t>system.The</a:t>
            </a:r>
            <a:r>
              <a:rPr lang="en-IN" sz="2400" dirty="0" smtClean="0"/>
              <a:t> </a:t>
            </a:r>
            <a:r>
              <a:rPr lang="en-IN" sz="2400" dirty="0"/>
              <a:t>main advantage here is that as it is automates all the details of the working </a:t>
            </a:r>
            <a:r>
              <a:rPr lang="en-IN" sz="2400" dirty="0" smtClean="0"/>
              <a:t>and management </a:t>
            </a:r>
            <a:r>
              <a:rPr lang="en-IN" sz="2400" dirty="0"/>
              <a:t>of </a:t>
            </a:r>
            <a:r>
              <a:rPr lang="en-IN" sz="2400" dirty="0" smtClean="0"/>
              <a:t>MLA. The </a:t>
            </a:r>
            <a:r>
              <a:rPr lang="en-IN" sz="2400" dirty="0"/>
              <a:t>most striking feature is that there are different levels of </a:t>
            </a:r>
            <a:r>
              <a:rPr lang="en-IN" sz="2400" dirty="0" smtClean="0"/>
              <a:t>authentication within </a:t>
            </a:r>
            <a:r>
              <a:rPr lang="en-IN" sz="2400" dirty="0"/>
              <a:t>this system. For example, the administrators in the MLA have an ability to add the </a:t>
            </a:r>
            <a:r>
              <a:rPr lang="en-IN" sz="2400" dirty="0" smtClean="0"/>
              <a:t>details and </a:t>
            </a:r>
            <a:r>
              <a:rPr lang="en-IN" sz="2400" dirty="0"/>
              <a:t>also the administrators can </a:t>
            </a:r>
            <a:r>
              <a:rPr lang="en-IN" sz="2400" dirty="0" err="1" smtClean="0"/>
              <a:t>view.Proposed</a:t>
            </a:r>
            <a:r>
              <a:rPr lang="en-IN" sz="2400" dirty="0" smtClean="0"/>
              <a:t> </a:t>
            </a:r>
            <a:r>
              <a:rPr lang="en-IN" sz="2400" dirty="0"/>
              <a:t>system improves the system’s </a:t>
            </a:r>
            <a:r>
              <a:rPr lang="en-IN" sz="2400" dirty="0" smtClean="0"/>
              <a:t>performance because </a:t>
            </a:r>
            <a:r>
              <a:rPr lang="en-IN" sz="2400" dirty="0"/>
              <a:t>the current system is based on manual processing while the proposed system is based </a:t>
            </a:r>
            <a:r>
              <a:rPr lang="en-IN" sz="2400" dirty="0" err="1" smtClean="0"/>
              <a:t>oncomputer</a:t>
            </a:r>
            <a:r>
              <a:rPr lang="en-IN" sz="2400" dirty="0" smtClean="0"/>
              <a:t> </a:t>
            </a:r>
            <a:r>
              <a:rPr lang="en-IN" sz="2400" dirty="0"/>
              <a:t>processing</a:t>
            </a:r>
            <a:r>
              <a:rPr lang="en-IN" sz="2800"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USER\Desktop\prjct\pic\admin\admin home.PNG"/>
          <p:cNvPicPr>
            <a:picLocks noChangeAspect="1" noChangeArrowheads="1"/>
          </p:cNvPicPr>
          <p:nvPr/>
        </p:nvPicPr>
        <p:blipFill>
          <a:blip r:embed="rId2"/>
          <a:srcRect/>
          <a:stretch>
            <a:fillRect/>
          </a:stretch>
        </p:blipFill>
        <p:spPr bwMode="auto">
          <a:xfrm>
            <a:off x="0" y="1928802"/>
            <a:ext cx="9144000" cy="4929198"/>
          </a:xfrm>
          <a:prstGeom prst="rect">
            <a:avLst/>
          </a:prstGeom>
          <a:noFill/>
        </p:spPr>
      </p:pic>
      <p:sp>
        <p:nvSpPr>
          <p:cNvPr id="3" name="TextBox 2"/>
          <p:cNvSpPr txBox="1"/>
          <p:nvPr/>
        </p:nvSpPr>
        <p:spPr>
          <a:xfrm>
            <a:off x="928662" y="928670"/>
            <a:ext cx="2811411" cy="461665"/>
          </a:xfrm>
          <a:prstGeom prst="rect">
            <a:avLst/>
          </a:prstGeom>
          <a:noFill/>
        </p:spPr>
        <p:txBody>
          <a:bodyPr wrap="none" rtlCol="0">
            <a:spAutoFit/>
          </a:bodyPr>
          <a:lstStyle/>
          <a:p>
            <a:r>
              <a:rPr lang="en-IN" sz="2400" b="1" dirty="0" smtClean="0"/>
              <a:t>Admin home page</a:t>
            </a:r>
            <a:endParaRPr lang="en-IN" sz="24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descr="C:\Users\USER\Desktop\prjct\pic\admin\mla approve.PNG"/>
          <p:cNvPicPr>
            <a:picLocks noChangeAspect="1" noChangeArrowheads="1"/>
          </p:cNvPicPr>
          <p:nvPr/>
        </p:nvPicPr>
        <p:blipFill>
          <a:blip r:embed="rId2"/>
          <a:srcRect/>
          <a:stretch>
            <a:fillRect/>
          </a:stretch>
        </p:blipFill>
        <p:spPr bwMode="auto">
          <a:xfrm>
            <a:off x="0" y="1500174"/>
            <a:ext cx="9144000" cy="5148266"/>
          </a:xfrm>
          <a:prstGeom prst="rect">
            <a:avLst/>
          </a:prstGeom>
          <a:noFill/>
        </p:spPr>
      </p:pic>
      <p:sp>
        <p:nvSpPr>
          <p:cNvPr id="4" name="TextBox 3"/>
          <p:cNvSpPr txBox="1"/>
          <p:nvPr/>
        </p:nvSpPr>
        <p:spPr>
          <a:xfrm>
            <a:off x="714348" y="642918"/>
            <a:ext cx="2109680" cy="461665"/>
          </a:xfrm>
          <a:prstGeom prst="rect">
            <a:avLst/>
          </a:prstGeom>
          <a:noFill/>
        </p:spPr>
        <p:txBody>
          <a:bodyPr wrap="none" rtlCol="0">
            <a:spAutoFit/>
          </a:bodyPr>
          <a:lstStyle/>
          <a:p>
            <a:r>
              <a:rPr lang="en-IN" sz="2400" b="1" dirty="0" err="1" smtClean="0"/>
              <a:t>Mla</a:t>
            </a:r>
            <a:r>
              <a:rPr lang="en-IN" sz="2400" b="1" dirty="0" smtClean="0"/>
              <a:t> Approval</a:t>
            </a:r>
            <a:endParaRPr lang="en-IN" sz="24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USER\Desktop\prjct\pic\admin\ad constituency.PNG"/>
          <p:cNvPicPr>
            <a:picLocks noChangeAspect="1" noChangeArrowheads="1"/>
          </p:cNvPicPr>
          <p:nvPr/>
        </p:nvPicPr>
        <p:blipFill>
          <a:blip r:embed="rId2"/>
          <a:srcRect/>
          <a:stretch>
            <a:fillRect/>
          </a:stretch>
        </p:blipFill>
        <p:spPr bwMode="auto">
          <a:xfrm>
            <a:off x="0" y="1928802"/>
            <a:ext cx="9144000" cy="4929198"/>
          </a:xfrm>
          <a:prstGeom prst="rect">
            <a:avLst/>
          </a:prstGeom>
          <a:noFill/>
        </p:spPr>
      </p:pic>
      <p:sp>
        <p:nvSpPr>
          <p:cNvPr id="3" name="TextBox 2"/>
          <p:cNvSpPr txBox="1"/>
          <p:nvPr/>
        </p:nvSpPr>
        <p:spPr>
          <a:xfrm>
            <a:off x="500034" y="1071546"/>
            <a:ext cx="2057038" cy="461665"/>
          </a:xfrm>
          <a:prstGeom prst="rect">
            <a:avLst/>
          </a:prstGeom>
          <a:noFill/>
        </p:spPr>
        <p:txBody>
          <a:bodyPr wrap="none" rtlCol="0">
            <a:spAutoFit/>
          </a:bodyPr>
          <a:lstStyle/>
          <a:p>
            <a:r>
              <a:rPr lang="en-IN" sz="2400" b="1" dirty="0" smtClean="0"/>
              <a:t>constituency</a:t>
            </a:r>
            <a:endParaRPr lang="en-IN" sz="24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USER\Desktop\prjct\pic\user\user log.PNG"/>
          <p:cNvPicPr>
            <a:picLocks noChangeAspect="1" noChangeArrowheads="1"/>
          </p:cNvPicPr>
          <p:nvPr/>
        </p:nvPicPr>
        <p:blipFill>
          <a:blip r:embed="rId2"/>
          <a:srcRect/>
          <a:stretch>
            <a:fillRect/>
          </a:stretch>
        </p:blipFill>
        <p:spPr bwMode="auto">
          <a:xfrm>
            <a:off x="0" y="1500174"/>
            <a:ext cx="9144000" cy="5643602"/>
          </a:xfrm>
          <a:prstGeom prst="rect">
            <a:avLst/>
          </a:prstGeom>
          <a:noFill/>
        </p:spPr>
      </p:pic>
      <p:sp>
        <p:nvSpPr>
          <p:cNvPr id="3" name="TextBox 2"/>
          <p:cNvSpPr txBox="1"/>
          <p:nvPr/>
        </p:nvSpPr>
        <p:spPr>
          <a:xfrm>
            <a:off x="1071538" y="857232"/>
            <a:ext cx="2143140" cy="461665"/>
          </a:xfrm>
          <a:prstGeom prst="rect">
            <a:avLst/>
          </a:prstGeom>
          <a:noFill/>
        </p:spPr>
        <p:txBody>
          <a:bodyPr wrap="square" rtlCol="0">
            <a:spAutoFit/>
          </a:bodyPr>
          <a:lstStyle/>
          <a:p>
            <a:r>
              <a:rPr lang="en-IN" sz="2400" b="1" dirty="0" smtClean="0"/>
              <a:t>User login</a:t>
            </a:r>
            <a:endParaRPr lang="en-IN" sz="24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USER\Desktop\prjct\pic\user\user home.PNG"/>
          <p:cNvPicPr>
            <a:picLocks noChangeAspect="1" noChangeArrowheads="1"/>
          </p:cNvPicPr>
          <p:nvPr/>
        </p:nvPicPr>
        <p:blipFill>
          <a:blip r:embed="rId2"/>
          <a:srcRect/>
          <a:stretch>
            <a:fillRect/>
          </a:stretch>
        </p:blipFill>
        <p:spPr bwMode="auto">
          <a:xfrm>
            <a:off x="0" y="1357298"/>
            <a:ext cx="9144001" cy="5500702"/>
          </a:xfrm>
          <a:prstGeom prst="rect">
            <a:avLst/>
          </a:prstGeom>
          <a:noFill/>
        </p:spPr>
      </p:pic>
      <p:sp>
        <p:nvSpPr>
          <p:cNvPr id="3" name="TextBox 2"/>
          <p:cNvSpPr txBox="1"/>
          <p:nvPr/>
        </p:nvSpPr>
        <p:spPr>
          <a:xfrm>
            <a:off x="857224" y="785794"/>
            <a:ext cx="2490554" cy="461665"/>
          </a:xfrm>
          <a:prstGeom prst="rect">
            <a:avLst/>
          </a:prstGeom>
          <a:noFill/>
        </p:spPr>
        <p:txBody>
          <a:bodyPr wrap="none" rtlCol="0">
            <a:spAutoFit/>
          </a:bodyPr>
          <a:lstStyle/>
          <a:p>
            <a:r>
              <a:rPr lang="en-IN" sz="2400" b="1" dirty="0" smtClean="0"/>
              <a:t>User home page</a:t>
            </a:r>
            <a:endParaRPr lang="en-IN" sz="24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USER\Desktop\prjct\pic\user\ueser viewevents.PNG"/>
          <p:cNvPicPr>
            <a:picLocks noChangeAspect="1" noChangeArrowheads="1"/>
          </p:cNvPicPr>
          <p:nvPr/>
        </p:nvPicPr>
        <p:blipFill>
          <a:blip r:embed="rId2"/>
          <a:srcRect/>
          <a:stretch>
            <a:fillRect/>
          </a:stretch>
        </p:blipFill>
        <p:spPr bwMode="auto">
          <a:xfrm>
            <a:off x="0" y="1285860"/>
            <a:ext cx="9358346" cy="5572140"/>
          </a:xfrm>
          <a:prstGeom prst="rect">
            <a:avLst/>
          </a:prstGeom>
          <a:noFill/>
        </p:spPr>
      </p:pic>
      <p:sp>
        <p:nvSpPr>
          <p:cNvPr id="3" name="TextBox 2"/>
          <p:cNvSpPr txBox="1"/>
          <p:nvPr/>
        </p:nvSpPr>
        <p:spPr>
          <a:xfrm>
            <a:off x="928662" y="714356"/>
            <a:ext cx="4714908" cy="461665"/>
          </a:xfrm>
          <a:prstGeom prst="rect">
            <a:avLst/>
          </a:prstGeom>
          <a:noFill/>
        </p:spPr>
        <p:txBody>
          <a:bodyPr wrap="square" rtlCol="0">
            <a:spAutoFit/>
          </a:bodyPr>
          <a:lstStyle/>
          <a:p>
            <a:r>
              <a:rPr lang="en-IN" sz="2400" b="1" dirty="0" smtClean="0"/>
              <a:t>View events</a:t>
            </a:r>
            <a:endParaRPr lang="en-IN" sz="24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USER\Desktop\prjct\pic\user\user notiffication.PNG"/>
          <p:cNvPicPr>
            <a:picLocks noChangeAspect="1" noChangeArrowheads="1"/>
          </p:cNvPicPr>
          <p:nvPr/>
        </p:nvPicPr>
        <p:blipFill>
          <a:blip r:embed="rId2"/>
          <a:srcRect/>
          <a:stretch>
            <a:fillRect/>
          </a:stretch>
        </p:blipFill>
        <p:spPr bwMode="auto">
          <a:xfrm>
            <a:off x="1" y="1571612"/>
            <a:ext cx="9217108" cy="5286388"/>
          </a:xfrm>
          <a:prstGeom prst="rect">
            <a:avLst/>
          </a:prstGeom>
          <a:noFill/>
        </p:spPr>
      </p:pic>
      <p:sp>
        <p:nvSpPr>
          <p:cNvPr id="3" name="TextBox 2"/>
          <p:cNvSpPr txBox="1"/>
          <p:nvPr/>
        </p:nvSpPr>
        <p:spPr>
          <a:xfrm>
            <a:off x="785786" y="714356"/>
            <a:ext cx="1957074" cy="461665"/>
          </a:xfrm>
          <a:prstGeom prst="rect">
            <a:avLst/>
          </a:prstGeom>
          <a:noFill/>
        </p:spPr>
        <p:txBody>
          <a:bodyPr wrap="none" rtlCol="0">
            <a:spAutoFit/>
          </a:bodyPr>
          <a:lstStyle/>
          <a:p>
            <a:r>
              <a:rPr lang="en-IN" sz="2400" b="1" dirty="0" smtClean="0"/>
              <a:t>Notification</a:t>
            </a:r>
            <a:endParaRPr lang="en-IN" sz="24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USER\Desktop\prjct\pic\user\user view mla.PNG"/>
          <p:cNvPicPr>
            <a:picLocks noChangeAspect="1" noChangeArrowheads="1"/>
          </p:cNvPicPr>
          <p:nvPr/>
        </p:nvPicPr>
        <p:blipFill>
          <a:blip r:embed="rId2"/>
          <a:srcRect/>
          <a:stretch>
            <a:fillRect/>
          </a:stretch>
        </p:blipFill>
        <p:spPr bwMode="auto">
          <a:xfrm>
            <a:off x="-1928813" y="700088"/>
            <a:ext cx="13001626" cy="545782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USER\Desktop\prjct\pic\mla\login.PNG"/>
          <p:cNvPicPr>
            <a:picLocks noChangeAspect="1" noChangeArrowheads="1"/>
          </p:cNvPicPr>
          <p:nvPr/>
        </p:nvPicPr>
        <p:blipFill>
          <a:blip r:embed="rId2"/>
          <a:srcRect/>
          <a:stretch>
            <a:fillRect/>
          </a:stretch>
        </p:blipFill>
        <p:spPr bwMode="auto">
          <a:xfrm>
            <a:off x="-1919288" y="504825"/>
            <a:ext cx="12982576" cy="584835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USER\Desktop\prjct\pic\mla\HOMW MLA.PNG"/>
          <p:cNvPicPr>
            <a:picLocks noChangeAspect="1" noChangeArrowheads="1"/>
          </p:cNvPicPr>
          <p:nvPr/>
        </p:nvPicPr>
        <p:blipFill>
          <a:blip r:embed="rId2"/>
          <a:srcRect/>
          <a:stretch>
            <a:fillRect/>
          </a:stretch>
        </p:blipFill>
        <p:spPr bwMode="auto">
          <a:xfrm>
            <a:off x="-1914525" y="504825"/>
            <a:ext cx="12973050" cy="584835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6186309"/>
          </a:xfrm>
          <a:prstGeom prst="rect">
            <a:avLst/>
          </a:prstGeom>
          <a:noFill/>
        </p:spPr>
        <p:txBody>
          <a:bodyPr wrap="square" rtlCol="0">
            <a:spAutoFit/>
          </a:bodyPr>
          <a:lstStyle/>
          <a:p>
            <a:r>
              <a:rPr lang="en-IN" sz="2800" b="1" dirty="0" smtClean="0"/>
              <a:t> </a:t>
            </a:r>
          </a:p>
          <a:p>
            <a:r>
              <a:rPr lang="en-IN" sz="3200" b="1" dirty="0" smtClean="0"/>
              <a:t>MODULE</a:t>
            </a:r>
          </a:p>
          <a:p>
            <a:r>
              <a:rPr lang="en-IN" sz="2800" b="1" dirty="0" smtClean="0"/>
              <a:t>1.Administrator </a:t>
            </a:r>
            <a:r>
              <a:rPr lang="en-IN" sz="2800" b="1" dirty="0"/>
              <a:t>module</a:t>
            </a:r>
          </a:p>
          <a:p>
            <a:endParaRPr lang="en-IN" sz="2800" dirty="0" smtClean="0"/>
          </a:p>
          <a:p>
            <a:r>
              <a:rPr lang="en-IN" sz="2800" dirty="0" smtClean="0"/>
              <a:t>Administrator </a:t>
            </a:r>
            <a:r>
              <a:rPr lang="en-IN" sz="2800" dirty="0"/>
              <a:t>has the full control of the website. The users can view address, mobile </a:t>
            </a:r>
            <a:r>
              <a:rPr lang="en-IN" sz="2800" dirty="0" smtClean="0"/>
              <a:t>number and </a:t>
            </a:r>
            <a:r>
              <a:rPr lang="en-IN" sz="2800" dirty="0"/>
              <a:t>email id of MLA’s. The MLA details are available in the site. Administrator requires </a:t>
            </a:r>
            <a:r>
              <a:rPr lang="en-IN" sz="2800" dirty="0" err="1" smtClean="0"/>
              <a:t>thefollowing</a:t>
            </a:r>
            <a:r>
              <a:rPr lang="en-IN" sz="2800" dirty="0" smtClean="0"/>
              <a:t> </a:t>
            </a:r>
            <a:r>
              <a:rPr lang="en-IN" sz="2800" dirty="0"/>
              <a:t>functionalities such as </a:t>
            </a:r>
            <a:r>
              <a:rPr lang="en-IN" sz="2800" dirty="0" err="1" smtClean="0"/>
              <a:t>mla,constituency,fund</a:t>
            </a:r>
            <a:r>
              <a:rPr lang="en-IN" sz="2800" dirty="0" smtClean="0"/>
              <a:t> allocation </a:t>
            </a:r>
            <a:r>
              <a:rPr lang="en-IN" sz="2800" dirty="0"/>
              <a:t>to MLA</a:t>
            </a:r>
            <a:r>
              <a:rPr lang="en-IN" sz="2800" dirty="0" smtClean="0"/>
              <a:t>. Admin </a:t>
            </a:r>
            <a:r>
              <a:rPr lang="en-IN" sz="2800" dirty="0"/>
              <a:t>can </a:t>
            </a:r>
            <a:r>
              <a:rPr lang="en-IN" sz="2800" dirty="0" smtClean="0"/>
              <a:t>view scheme </a:t>
            </a:r>
            <a:r>
              <a:rPr lang="en-IN" sz="2800" dirty="0"/>
              <a:t>to MLA, Local Area Development, Estimate </a:t>
            </a:r>
            <a:r>
              <a:rPr lang="en-IN" sz="2800" dirty="0" smtClean="0"/>
              <a:t>Cost </a:t>
            </a:r>
            <a:r>
              <a:rPr lang="en-IN" sz="2800" dirty="0" err="1" smtClean="0"/>
              <a:t>Approval,Fund</a:t>
            </a:r>
            <a:r>
              <a:rPr lang="en-IN" sz="2800" dirty="0" smtClean="0"/>
              <a:t> </a:t>
            </a:r>
            <a:r>
              <a:rPr lang="en-IN" sz="2800" dirty="0"/>
              <a:t>To </a:t>
            </a:r>
            <a:r>
              <a:rPr lang="en-IN" sz="2800" dirty="0" err="1"/>
              <a:t>MLA,Fund</a:t>
            </a:r>
            <a:r>
              <a:rPr lang="en-IN" sz="2800" dirty="0"/>
              <a:t> usage , </a:t>
            </a:r>
            <a:r>
              <a:rPr lang="en-IN" sz="2800" dirty="0" err="1"/>
              <a:t>Complaint,Request.Admin</a:t>
            </a:r>
            <a:r>
              <a:rPr lang="en-IN" sz="2800" dirty="0"/>
              <a:t> can </a:t>
            </a:r>
            <a:r>
              <a:rPr lang="en-IN" sz="2800" dirty="0" err="1"/>
              <a:t>genereate</a:t>
            </a:r>
            <a:r>
              <a:rPr lang="en-IN" sz="2800" dirty="0"/>
              <a:t> </a:t>
            </a:r>
            <a:r>
              <a:rPr lang="en-IN" sz="2800" dirty="0" smtClean="0"/>
              <a:t>Yearly/Monthly Report </a:t>
            </a:r>
            <a:r>
              <a:rPr lang="en-IN" sz="2800" dirty="0"/>
              <a:t>. Administrator can view the users and can remove the user from system</a:t>
            </a:r>
            <a:r>
              <a:rPr lang="en-IN" sz="2800" dirty="0" smtClean="0"/>
              <a:t>.</a:t>
            </a:r>
            <a:endParaRPr lang="en-IN"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USER\Desktop\prjct\pic\mla\male approve appointment.PNG"/>
          <p:cNvPicPr>
            <a:picLocks noChangeAspect="1" noChangeArrowheads="1"/>
          </p:cNvPicPr>
          <p:nvPr/>
        </p:nvPicPr>
        <p:blipFill>
          <a:blip r:embed="rId2"/>
          <a:srcRect/>
          <a:stretch>
            <a:fillRect/>
          </a:stretch>
        </p:blipFill>
        <p:spPr bwMode="auto">
          <a:xfrm>
            <a:off x="-1933575" y="928688"/>
            <a:ext cx="13011150" cy="5000625"/>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USER\Desktop\prjct\pic\mla\message.PNG"/>
          <p:cNvPicPr>
            <a:picLocks noChangeAspect="1" noChangeArrowheads="1"/>
          </p:cNvPicPr>
          <p:nvPr/>
        </p:nvPicPr>
        <p:blipFill>
          <a:blip r:embed="rId2"/>
          <a:srcRect/>
          <a:stretch>
            <a:fillRect/>
          </a:stretch>
        </p:blipFill>
        <p:spPr bwMode="auto">
          <a:xfrm>
            <a:off x="-1933575" y="647700"/>
            <a:ext cx="13011150" cy="55626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USER\Desktop\prjct\pic\mla\mla allocation.PNG"/>
          <p:cNvPicPr>
            <a:picLocks noChangeAspect="1" noChangeArrowheads="1"/>
          </p:cNvPicPr>
          <p:nvPr/>
        </p:nvPicPr>
        <p:blipFill>
          <a:blip r:embed="rId2"/>
          <a:srcRect/>
          <a:stretch>
            <a:fillRect/>
          </a:stretch>
        </p:blipFill>
        <p:spPr bwMode="auto">
          <a:xfrm>
            <a:off x="-1933575" y="881063"/>
            <a:ext cx="13011150" cy="5095875"/>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USER\Desktop\prjct\pic\mla\mla fud.PNG"/>
          <p:cNvPicPr>
            <a:picLocks noChangeAspect="1" noChangeArrowheads="1"/>
          </p:cNvPicPr>
          <p:nvPr/>
        </p:nvPicPr>
        <p:blipFill>
          <a:blip r:embed="rId2"/>
          <a:srcRect/>
          <a:stretch>
            <a:fillRect/>
          </a:stretch>
        </p:blipFill>
        <p:spPr bwMode="auto">
          <a:xfrm>
            <a:off x="-1933575" y="895350"/>
            <a:ext cx="13011150" cy="50673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USER\Desktop\prjct\pic\mla\mla message.PNG"/>
          <p:cNvPicPr>
            <a:picLocks noChangeAspect="1" noChangeArrowheads="1"/>
          </p:cNvPicPr>
          <p:nvPr/>
        </p:nvPicPr>
        <p:blipFill>
          <a:blip r:embed="rId2"/>
          <a:srcRect/>
          <a:stretch>
            <a:fillRect/>
          </a:stretch>
        </p:blipFill>
        <p:spPr bwMode="auto">
          <a:xfrm>
            <a:off x="-1933575" y="814388"/>
            <a:ext cx="13011150" cy="5229225"/>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USER\Desktop\prjct\pic\mla\message reply.PNG"/>
          <p:cNvPicPr>
            <a:picLocks noChangeAspect="1" noChangeArrowheads="1"/>
          </p:cNvPicPr>
          <p:nvPr/>
        </p:nvPicPr>
        <p:blipFill>
          <a:blip r:embed="rId2"/>
          <a:srcRect/>
          <a:stretch>
            <a:fillRect/>
          </a:stretch>
        </p:blipFill>
        <p:spPr bwMode="auto">
          <a:xfrm>
            <a:off x="1" y="571480"/>
            <a:ext cx="9286908" cy="5214974"/>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1142984"/>
            <a:ext cx="6858048" cy="369332"/>
          </a:xfrm>
          <a:prstGeom prst="rect">
            <a:avLst/>
          </a:prstGeom>
          <a:noFill/>
        </p:spPr>
        <p:txBody>
          <a:bodyPr wrap="square" rtlCol="0">
            <a:spAutoFit/>
          </a:bodyPr>
          <a:lstStyle/>
          <a:p>
            <a:endParaRPr lang="en-IN" dirty="0"/>
          </a:p>
        </p:txBody>
      </p:sp>
      <p:sp>
        <p:nvSpPr>
          <p:cNvPr id="3" name="TextBox 2"/>
          <p:cNvSpPr txBox="1"/>
          <p:nvPr/>
        </p:nvSpPr>
        <p:spPr>
          <a:xfrm>
            <a:off x="0" y="0"/>
            <a:ext cx="9144000" cy="5386090"/>
          </a:xfrm>
          <a:prstGeom prst="rect">
            <a:avLst/>
          </a:prstGeom>
          <a:noFill/>
        </p:spPr>
        <p:txBody>
          <a:bodyPr wrap="square" rtlCol="0">
            <a:spAutoFit/>
          </a:bodyPr>
          <a:lstStyle/>
          <a:p>
            <a:endParaRPr lang="en-IN" sz="2800" b="1" dirty="0" smtClean="0"/>
          </a:p>
          <a:p>
            <a:endParaRPr lang="en-IN" sz="2800" b="1" dirty="0" smtClean="0"/>
          </a:p>
          <a:p>
            <a:endParaRPr lang="en-IN" sz="2800" b="1" dirty="0" smtClean="0"/>
          </a:p>
          <a:p>
            <a:r>
              <a:rPr lang="en-IN" sz="2800" b="1" dirty="0" smtClean="0"/>
              <a:t>2.MLA module</a:t>
            </a:r>
          </a:p>
          <a:p>
            <a:endParaRPr lang="en-IN" sz="2800" b="1" dirty="0" smtClean="0"/>
          </a:p>
          <a:p>
            <a:r>
              <a:rPr lang="en-IN" sz="2800" dirty="0" smtClean="0"/>
              <a:t>MLA requires the following functionalities such as user , fund  </a:t>
            </a:r>
            <a:r>
              <a:rPr lang="en-IN" sz="2800" dirty="0" err="1" smtClean="0"/>
              <a:t>approval,eventmanagement,scheme</a:t>
            </a:r>
            <a:r>
              <a:rPr lang="en-IN" sz="2800" dirty="0" smtClean="0"/>
              <a:t> and estimate Cost  </a:t>
            </a:r>
            <a:r>
              <a:rPr lang="en-IN" sz="2800" dirty="0" err="1" smtClean="0"/>
              <a:t>Approval.View</a:t>
            </a:r>
            <a:r>
              <a:rPr lang="en-IN" sz="2800" dirty="0" smtClean="0"/>
              <a:t> Fund To </a:t>
            </a:r>
            <a:r>
              <a:rPr lang="en-IN" sz="2800" dirty="0" err="1" smtClean="0"/>
              <a:t>MLA,Fund</a:t>
            </a:r>
            <a:r>
              <a:rPr lang="en-IN" sz="2800" dirty="0" smtClean="0"/>
              <a:t> usage, </a:t>
            </a:r>
            <a:r>
              <a:rPr lang="en-IN" sz="2800" dirty="0" err="1" smtClean="0"/>
              <a:t>Appointment,Complaint</a:t>
            </a:r>
            <a:r>
              <a:rPr lang="en-IN" sz="2800" dirty="0" smtClean="0"/>
              <a:t>, </a:t>
            </a:r>
            <a:r>
              <a:rPr lang="en-IN" sz="2800" dirty="0" err="1" smtClean="0"/>
              <a:t>Request,User</a:t>
            </a:r>
            <a:r>
              <a:rPr lang="en-IN" sz="2800" dirty="0" smtClean="0"/>
              <a:t> Register, Complaint  Register, </a:t>
            </a:r>
            <a:r>
              <a:rPr lang="en-IN" sz="2800" dirty="0" err="1" smtClean="0"/>
              <a:t>Feedback,Answer</a:t>
            </a:r>
            <a:r>
              <a:rPr lang="en-IN" sz="2800" dirty="0" smtClean="0"/>
              <a:t> To </a:t>
            </a:r>
            <a:r>
              <a:rPr lang="en-IN" sz="2800" dirty="0" err="1" smtClean="0"/>
              <a:t>Question,Get</a:t>
            </a:r>
            <a:r>
              <a:rPr lang="en-IN" sz="2800" dirty="0" smtClean="0"/>
              <a:t> monthly/yearly complaint report..MLA gets mobile alert message when he has any programme.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8929718" cy="6555641"/>
          </a:xfrm>
          <a:prstGeom prst="rect">
            <a:avLst/>
          </a:prstGeom>
          <a:noFill/>
        </p:spPr>
        <p:txBody>
          <a:bodyPr wrap="square" rtlCol="0">
            <a:spAutoFit/>
          </a:bodyPr>
          <a:lstStyle/>
          <a:p>
            <a:endParaRPr lang="en-IN" sz="2800" b="1" dirty="0" smtClean="0"/>
          </a:p>
          <a:p>
            <a:endParaRPr lang="en-IN" sz="2800" b="1" dirty="0" smtClean="0"/>
          </a:p>
          <a:p>
            <a:endParaRPr lang="en-IN" sz="2800" b="1" dirty="0" smtClean="0"/>
          </a:p>
          <a:p>
            <a:r>
              <a:rPr lang="en-IN" sz="2800" b="1" dirty="0" smtClean="0"/>
              <a:t>3. User module</a:t>
            </a:r>
          </a:p>
          <a:p>
            <a:endParaRPr lang="en-IN" sz="2800" b="1" dirty="0" smtClean="0"/>
          </a:p>
          <a:p>
            <a:r>
              <a:rPr lang="en-IN" sz="2800" dirty="0" smtClean="0"/>
              <a:t>The users can view the local area development projects and schemes of </a:t>
            </a:r>
            <a:r>
              <a:rPr lang="en-IN" sz="2800" dirty="0" err="1" smtClean="0"/>
              <a:t>MLA’s.Send</a:t>
            </a:r>
            <a:r>
              <a:rPr lang="en-IN" sz="2800" dirty="0"/>
              <a:t> </a:t>
            </a:r>
            <a:r>
              <a:rPr lang="en-IN" sz="2800" dirty="0" smtClean="0"/>
              <a:t>Feedback, </a:t>
            </a:r>
            <a:r>
              <a:rPr lang="en-IN" sz="2800" dirty="0" err="1" smtClean="0"/>
              <a:t>ComplaintRegistration</a:t>
            </a:r>
            <a:r>
              <a:rPr lang="en-IN" sz="2800" dirty="0" smtClean="0"/>
              <a:t>, Request To MLA, Ask Question ,Appointment </a:t>
            </a:r>
            <a:r>
              <a:rPr lang="en-IN" sz="2800" dirty="0" err="1" smtClean="0"/>
              <a:t>Request,MLA</a:t>
            </a:r>
            <a:r>
              <a:rPr lang="en-IN" sz="2800" dirty="0" smtClean="0"/>
              <a:t> fund usage. User can View complaint Status, Request Status, Answer, Event .Users have the option to post their forums and MLA replies. Users get a message through mobile, if their problem is solved.</a:t>
            </a:r>
          </a:p>
          <a:p>
            <a:endParaRPr lang="en-IN" sz="2800" dirty="0" smtClean="0"/>
          </a:p>
          <a:p>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7025"/>
            <a:ext cx="9144000" cy="7109639"/>
          </a:xfrm>
          <a:prstGeom prst="rect">
            <a:avLst/>
          </a:prstGeom>
          <a:noFill/>
        </p:spPr>
        <p:txBody>
          <a:bodyPr wrap="square" rtlCol="0">
            <a:spAutoFit/>
          </a:bodyPr>
          <a:lstStyle/>
          <a:p>
            <a:endParaRPr lang="en-US" sz="2400" b="1" dirty="0" smtClean="0">
              <a:latin typeface="Arial" panose="020B0604020202020204" pitchFamily="34" charset="0"/>
              <a:cs typeface="Arial" panose="020B0604020202020204" pitchFamily="34" charset="0"/>
            </a:endParaRPr>
          </a:p>
          <a:p>
            <a:endParaRPr lang="en-US" sz="2400" b="1" dirty="0" smtClean="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1</a:t>
            </a:r>
            <a:r>
              <a:rPr lang="en-US" sz="2400" b="1" dirty="0" smtClean="0">
                <a:latin typeface="Arial" panose="020B0604020202020204" pitchFamily="34" charset="0"/>
                <a:cs typeface="Arial" panose="020B0604020202020204" pitchFamily="34" charset="0"/>
              </a:rPr>
              <a:t>. Net beans</a:t>
            </a:r>
            <a:br>
              <a:rPr lang="en-US" sz="2400" b="1" dirty="0" smtClean="0">
                <a:latin typeface="Arial" panose="020B0604020202020204" pitchFamily="34" charset="0"/>
                <a:cs typeface="Arial" panose="020B0604020202020204" pitchFamily="34" charset="0"/>
              </a:rPr>
            </a:br>
            <a:r>
              <a:rPr lang="en-US" sz="2400" b="1" dirty="0" smtClean="0">
                <a:latin typeface="Arial" panose="020B0604020202020204" pitchFamily="34" charset="0"/>
                <a:cs typeface="Arial" panose="020B0604020202020204" pitchFamily="34" charset="0"/>
              </a:rPr>
              <a:t/>
            </a:r>
            <a:br>
              <a:rPr lang="en-US" sz="2400" b="1" dirty="0" smtClean="0">
                <a:latin typeface="Arial" panose="020B0604020202020204" pitchFamily="34" charset="0"/>
                <a:cs typeface="Arial" panose="020B0604020202020204" pitchFamily="34" charset="0"/>
              </a:rPr>
            </a:br>
            <a:r>
              <a:rPr lang="en-US" sz="2400" dirty="0" smtClean="0">
                <a:latin typeface="Arial" panose="020B0604020202020204" pitchFamily="34" charset="0"/>
                <a:cs typeface="Arial" panose="020B0604020202020204" pitchFamily="34" charset="0"/>
              </a:rPr>
              <a:t>	</a:t>
            </a:r>
            <a:r>
              <a:rPr lang="en-IN" sz="2400" dirty="0" err="1" smtClean="0"/>
              <a:t>NetBeans</a:t>
            </a:r>
            <a:r>
              <a:rPr lang="en-IN" sz="2400" dirty="0" smtClean="0"/>
              <a:t> IDE is a free, open source, integrated development environment (IDE) that enables you to develop desktop, mobile and web applications. </a:t>
            </a:r>
            <a:r>
              <a:rPr lang="en-IN" sz="2400" dirty="0" smtClean="0"/>
              <a:t>The </a:t>
            </a:r>
            <a:r>
              <a:rPr lang="en-IN" sz="2400" dirty="0" smtClean="0"/>
              <a:t>IDE supports application development in various languages, including Java, HTML5, PHP and C++. The IDE provides integrated support for the complete development cycle, from project creation through debugging, profiling and deployment. </a:t>
            </a:r>
          </a:p>
          <a:p>
            <a:r>
              <a:rPr lang="en-IN" sz="2400" dirty="0" smtClean="0"/>
              <a:t>The IDE runs on Windows, Linux, Mac OS X, and other UNIX-based systems</a:t>
            </a:r>
            <a:r>
              <a:rPr lang="en-IN" sz="2400" dirty="0" smtClean="0"/>
              <a:t>.</a:t>
            </a:r>
            <a:r>
              <a:rPr lang="en-IN" sz="2400" dirty="0" smtClean="0"/>
              <a:t> The IDE provides comprehensive support for JDK 7 technologies and the most recent Java enhancements. It is the first IDE that provides support for JDK 7, Java EE 7, and </a:t>
            </a:r>
            <a:r>
              <a:rPr lang="en-IN" sz="2400" dirty="0" err="1" smtClean="0"/>
              <a:t>JavaFX</a:t>
            </a:r>
            <a:r>
              <a:rPr lang="en-IN" sz="2400" dirty="0" smtClean="0"/>
              <a:t> 2. </a:t>
            </a:r>
            <a:r>
              <a:rPr lang="en-IN" sz="2400" dirty="0" smtClean="0"/>
              <a:t>The </a:t>
            </a:r>
            <a:r>
              <a:rPr lang="en-IN" sz="2400" dirty="0" smtClean="0"/>
              <a:t>IDE fully supports Java EE using the latest standards for Java, XML, Web services, and SQL and fully supports the </a:t>
            </a:r>
            <a:r>
              <a:rPr lang="en-IN" sz="2400" dirty="0" err="1" smtClean="0"/>
              <a:t>GlassFish</a:t>
            </a:r>
            <a:r>
              <a:rPr lang="en-IN" sz="2400" dirty="0" smtClean="0"/>
              <a:t> Server, the reference implementation of Java EE.</a:t>
            </a:r>
          </a:p>
          <a:p>
            <a:endParaRPr lang="en-IN" sz="2400" dirty="0" smtClean="0"/>
          </a:p>
          <a:p>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28670"/>
            <a:ext cx="8929718" cy="3323987"/>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2. </a:t>
            </a:r>
            <a:r>
              <a:rPr lang="en-US" sz="2400" b="1" dirty="0" err="1" smtClean="0">
                <a:latin typeface="Arial" panose="020B0604020202020204" pitchFamily="34" charset="0"/>
                <a:cs typeface="Arial" panose="020B0604020202020204" pitchFamily="34" charset="0"/>
              </a:rPr>
              <a:t>Git</a:t>
            </a:r>
            <a:r>
              <a:rPr lang="en-US" sz="2400" b="1" dirty="0" smtClean="0">
                <a:latin typeface="Arial" panose="020B0604020202020204" pitchFamily="34" charset="0"/>
                <a:cs typeface="Arial" panose="020B0604020202020204" pitchFamily="34" charset="0"/>
              </a:rPr>
              <a:t> hub</a:t>
            </a:r>
            <a:br>
              <a:rPr lang="en-US" sz="2400" b="1" dirty="0" smtClean="0">
                <a:latin typeface="Arial" panose="020B0604020202020204" pitchFamily="34" charset="0"/>
                <a:cs typeface="Arial" panose="020B0604020202020204" pitchFamily="34" charset="0"/>
              </a:rPr>
            </a:br>
            <a:r>
              <a:rPr lang="en-US" sz="2400" b="1" dirty="0" smtClean="0">
                <a:latin typeface="Arial" panose="020B0604020202020204" pitchFamily="34" charset="0"/>
                <a:cs typeface="Arial" panose="020B0604020202020204" pitchFamily="34" charset="0"/>
              </a:rPr>
              <a:t/>
            </a:r>
            <a:br>
              <a:rPr lang="en-US" sz="2400" b="1" dirty="0" smtClean="0">
                <a:latin typeface="Arial" panose="020B0604020202020204" pitchFamily="34" charset="0"/>
                <a:cs typeface="Arial" panose="020B0604020202020204" pitchFamily="34" charset="0"/>
              </a:rPr>
            </a:br>
            <a:r>
              <a:rPr lang="en-US" sz="2400" b="1" dirty="0" smtClean="0">
                <a:latin typeface="Arial" panose="020B0604020202020204" pitchFamily="34" charset="0"/>
                <a:cs typeface="Arial" panose="020B0604020202020204" pitchFamily="34" charset="0"/>
              </a:rPr>
              <a:t>	</a:t>
            </a:r>
            <a:r>
              <a:rPr lang="en-IN" sz="2400" dirty="0" smtClean="0"/>
              <a:t>The IDE provides comprehensive support for JDK 7 technologies and the most recent Java enhancements. It is the first IDE that provides support for JDK 7, Java EE 7, and </a:t>
            </a:r>
            <a:r>
              <a:rPr lang="en-IN" sz="2400" dirty="0" err="1" smtClean="0"/>
              <a:t>JavaFX</a:t>
            </a:r>
            <a:r>
              <a:rPr lang="en-IN" sz="2400" dirty="0" smtClean="0"/>
              <a:t> 2. </a:t>
            </a:r>
          </a:p>
          <a:p>
            <a:r>
              <a:rPr lang="en-IN" sz="2400" dirty="0" smtClean="0"/>
              <a:t>The IDE fully supports Java EE using the latest standards for Java, XML, Web services, and SQL and fully supports the </a:t>
            </a:r>
            <a:r>
              <a:rPr lang="en-IN" sz="2400" dirty="0" err="1" smtClean="0"/>
              <a:t>GlassFish</a:t>
            </a:r>
            <a:r>
              <a:rPr lang="en-IN" sz="2400" dirty="0" smtClean="0"/>
              <a:t> Server, the reference implementation of Java EE.</a:t>
            </a:r>
          </a:p>
          <a:p>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8715404" cy="1538883"/>
          </a:xfrm>
          <a:prstGeom prst="rect">
            <a:avLst/>
          </a:prstGeom>
          <a:noFill/>
        </p:spPr>
        <p:txBody>
          <a:bodyPr wrap="square" rtlCol="0">
            <a:spAutoFit/>
          </a:bodyPr>
          <a:lstStyle/>
          <a:p>
            <a:r>
              <a:rPr lang="en-US" dirty="0" smtClean="0"/>
              <a:t/>
            </a:r>
            <a:br>
              <a:rPr lang="en-US" dirty="0" smtClean="0"/>
            </a:br>
            <a:r>
              <a:rPr lang="en-US" sz="4000" b="1" dirty="0" smtClean="0"/>
              <a:t>EXISTING SYSTEM</a:t>
            </a:r>
            <a:br>
              <a:rPr lang="en-US" sz="4000" b="1" dirty="0" smtClean="0"/>
            </a:br>
            <a:endParaRPr lang="en-IN" sz="3600" b="1" dirty="0"/>
          </a:p>
        </p:txBody>
      </p:sp>
      <p:sp>
        <p:nvSpPr>
          <p:cNvPr id="4" name="TextBox 3"/>
          <p:cNvSpPr txBox="1"/>
          <p:nvPr/>
        </p:nvSpPr>
        <p:spPr>
          <a:xfrm>
            <a:off x="0" y="1214422"/>
            <a:ext cx="9144000" cy="3108543"/>
          </a:xfrm>
          <a:prstGeom prst="rect">
            <a:avLst/>
          </a:prstGeom>
          <a:noFill/>
        </p:spPr>
        <p:txBody>
          <a:bodyPr wrap="square" rtlCol="0">
            <a:spAutoFit/>
          </a:bodyPr>
          <a:lstStyle/>
          <a:p>
            <a:r>
              <a:rPr lang="en-IN" sz="2800" dirty="0"/>
              <a:t>In the existing system, it is completely managed by pen and paper work. This system </a:t>
            </a:r>
            <a:r>
              <a:rPr lang="en-IN" sz="2800" dirty="0" smtClean="0"/>
              <a:t>is time </a:t>
            </a:r>
            <a:r>
              <a:rPr lang="en-IN" sz="2800" dirty="0"/>
              <a:t>consuming and it has lot of drawbacks. It must require a lots of time for </a:t>
            </a:r>
            <a:r>
              <a:rPr lang="en-IN" sz="2800" dirty="0" err="1" smtClean="0"/>
              <a:t>enteringinformation</a:t>
            </a:r>
            <a:r>
              <a:rPr lang="en-IN" sz="2800" dirty="0" smtClean="0"/>
              <a:t> </a:t>
            </a:r>
            <a:r>
              <a:rPr lang="en-IN" sz="2800" dirty="0"/>
              <a:t>into a record and also for searching mechanism. It is completely depends on </a:t>
            </a:r>
            <a:r>
              <a:rPr lang="en-IN" sz="2800" dirty="0" smtClean="0"/>
              <a:t>paper and </a:t>
            </a:r>
            <a:r>
              <a:rPr lang="en-IN" sz="2800" dirty="0"/>
              <a:t>pen </a:t>
            </a:r>
            <a:r>
              <a:rPr lang="en-IN" sz="2800" dirty="0" err="1" smtClean="0"/>
              <a:t>work.Because</a:t>
            </a:r>
            <a:r>
              <a:rPr lang="en-IN" sz="2800" dirty="0" smtClean="0"/>
              <a:t> </a:t>
            </a:r>
            <a:r>
              <a:rPr lang="en-IN" sz="2800" dirty="0"/>
              <a:t>of this reason editing updating and correcting any data in the record is very difficult.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1000108"/>
            <a:ext cx="5214974" cy="707886"/>
          </a:xfrm>
          <a:prstGeom prst="rect">
            <a:avLst/>
          </a:prstGeom>
          <a:noFill/>
        </p:spPr>
        <p:txBody>
          <a:bodyPr wrap="square" rtlCol="0">
            <a:spAutoFit/>
          </a:bodyPr>
          <a:lstStyle/>
          <a:p>
            <a:r>
              <a:rPr lang="en-IN" sz="4000" b="1" dirty="0" smtClean="0"/>
              <a:t>TABLES</a:t>
            </a:r>
            <a:endParaRPr lang="en-IN" sz="4000" b="1" dirty="0"/>
          </a:p>
        </p:txBody>
      </p:sp>
      <p:graphicFrame>
        <p:nvGraphicFramePr>
          <p:cNvPr id="4" name="Table 3"/>
          <p:cNvGraphicFramePr>
            <a:graphicFrameLocks noGrp="1"/>
          </p:cNvGraphicFramePr>
          <p:nvPr/>
        </p:nvGraphicFramePr>
        <p:xfrm>
          <a:off x="785786" y="3599890"/>
          <a:ext cx="7000924" cy="1385697"/>
        </p:xfrm>
        <a:graphic>
          <a:graphicData uri="http://schemas.openxmlformats.org/drawingml/2006/table">
            <a:tbl>
              <a:tblPr>
                <a:effectLst>
                  <a:outerShdw blurRad="57150" dist="38100" dir="5400000" algn="ctr" rotWithShape="0">
                    <a:schemeClr val="accent2">
                      <a:alpha val="48000"/>
                    </a:schemeClr>
                  </a:outerShdw>
                </a:effectLst>
                <a:tableStyleId>{3C2FFA5D-87B4-456A-9821-1D502468CF0F}</a:tableStyleId>
              </a:tblPr>
              <a:tblGrid>
                <a:gridCol w="2442218"/>
                <a:gridCol w="2060432"/>
                <a:gridCol w="2498274"/>
              </a:tblGrid>
              <a:tr h="0">
                <a:tc>
                  <a:txBody>
                    <a:bodyPr/>
                    <a:lstStyle/>
                    <a:p>
                      <a:pPr>
                        <a:lnSpc>
                          <a:spcPct val="115000"/>
                        </a:lnSpc>
                        <a:spcAft>
                          <a:spcPts val="0"/>
                        </a:spcAft>
                      </a:pPr>
                      <a:r>
                        <a:rPr lang="en-IN" sz="2800" dirty="0" smtClean="0"/>
                        <a:t>Column</a:t>
                      </a:r>
                      <a:r>
                        <a:rPr lang="en-IN" sz="2800" baseline="0" dirty="0" smtClean="0"/>
                        <a:t> </a:t>
                      </a:r>
                      <a:r>
                        <a:rPr lang="en-IN" sz="2800" dirty="0" smtClean="0"/>
                        <a:t>name</a:t>
                      </a:r>
                      <a:endParaRPr lang="en-IN" sz="2800" dirty="0">
                        <a:latin typeface="Calibri"/>
                        <a:ea typeface="Calibri"/>
                        <a:cs typeface="Times New Roman"/>
                      </a:endParaRPr>
                    </a:p>
                  </a:txBody>
                  <a:tcPr marL="68580" marR="68580" marT="0" marB="0"/>
                </a:tc>
                <a:tc>
                  <a:txBody>
                    <a:bodyPr/>
                    <a:lstStyle/>
                    <a:p>
                      <a:pPr>
                        <a:lnSpc>
                          <a:spcPct val="115000"/>
                        </a:lnSpc>
                        <a:spcAft>
                          <a:spcPts val="0"/>
                        </a:spcAft>
                      </a:pPr>
                      <a:r>
                        <a:rPr lang="en-IN" sz="2800" dirty="0"/>
                        <a:t>Data type</a:t>
                      </a:r>
                      <a:endParaRPr lang="en-IN" sz="2800" dirty="0">
                        <a:latin typeface="Calibri"/>
                        <a:ea typeface="Calibri"/>
                        <a:cs typeface="Times New Roman"/>
                      </a:endParaRPr>
                    </a:p>
                  </a:txBody>
                  <a:tcPr marL="68580" marR="68580" marT="0" marB="0"/>
                </a:tc>
                <a:tc>
                  <a:txBody>
                    <a:bodyPr/>
                    <a:lstStyle/>
                    <a:p>
                      <a:pPr>
                        <a:lnSpc>
                          <a:spcPct val="115000"/>
                        </a:lnSpc>
                        <a:spcAft>
                          <a:spcPts val="0"/>
                        </a:spcAft>
                      </a:pPr>
                      <a:r>
                        <a:rPr lang="en-IN" sz="2800" dirty="0"/>
                        <a:t>constraints</a:t>
                      </a:r>
                      <a:endParaRPr lang="en-IN" sz="2800" dirty="0">
                        <a:latin typeface="Calibri"/>
                        <a:ea typeface="Calibri"/>
                        <a:cs typeface="Times New Roman"/>
                      </a:endParaRPr>
                    </a:p>
                  </a:txBody>
                  <a:tcPr marL="68580" marR="68580" marT="0" marB="0"/>
                </a:tc>
              </a:tr>
              <a:tr h="0">
                <a:tc>
                  <a:txBody>
                    <a:bodyPr/>
                    <a:lstStyle/>
                    <a:p>
                      <a:pPr>
                        <a:lnSpc>
                          <a:spcPct val="115000"/>
                        </a:lnSpc>
                        <a:spcAft>
                          <a:spcPts val="0"/>
                        </a:spcAft>
                      </a:pPr>
                      <a:r>
                        <a:rPr lang="en-IN" sz="2800" dirty="0"/>
                        <a:t>Username</a:t>
                      </a:r>
                      <a:endParaRPr lang="en-IN" sz="2800" dirty="0">
                        <a:latin typeface="Calibri"/>
                        <a:ea typeface="Calibri"/>
                        <a:cs typeface="Times New Roman"/>
                      </a:endParaRPr>
                    </a:p>
                  </a:txBody>
                  <a:tcPr marL="68580" marR="68580" marT="0" marB="0"/>
                </a:tc>
                <a:tc>
                  <a:txBody>
                    <a:bodyPr/>
                    <a:lstStyle/>
                    <a:p>
                      <a:pPr>
                        <a:lnSpc>
                          <a:spcPct val="115000"/>
                        </a:lnSpc>
                        <a:spcAft>
                          <a:spcPts val="0"/>
                        </a:spcAft>
                      </a:pPr>
                      <a:r>
                        <a:rPr lang="en-IN" sz="2800" dirty="0" err="1"/>
                        <a:t>Varchar</a:t>
                      </a:r>
                      <a:r>
                        <a:rPr lang="en-IN" sz="2800" dirty="0"/>
                        <a:t>(20)</a:t>
                      </a:r>
                      <a:endParaRPr lang="en-IN" sz="2800" dirty="0">
                        <a:latin typeface="Calibri"/>
                        <a:ea typeface="Calibri"/>
                        <a:cs typeface="Times New Roman"/>
                      </a:endParaRPr>
                    </a:p>
                  </a:txBody>
                  <a:tcPr marL="68580" marR="68580" marT="0" marB="0"/>
                </a:tc>
                <a:tc>
                  <a:txBody>
                    <a:bodyPr/>
                    <a:lstStyle/>
                    <a:p>
                      <a:pPr>
                        <a:lnSpc>
                          <a:spcPct val="115000"/>
                        </a:lnSpc>
                        <a:spcAft>
                          <a:spcPts val="0"/>
                        </a:spcAft>
                      </a:pPr>
                      <a:r>
                        <a:rPr lang="en-IN" sz="2800"/>
                        <a:t>Primary key</a:t>
                      </a:r>
                      <a:endParaRPr lang="en-IN" sz="2800">
                        <a:latin typeface="Calibri"/>
                        <a:ea typeface="Calibri"/>
                        <a:cs typeface="Times New Roman"/>
                      </a:endParaRPr>
                    </a:p>
                  </a:txBody>
                  <a:tcPr marL="68580" marR="68580" marT="0" marB="0"/>
                </a:tc>
              </a:tr>
              <a:tr h="0">
                <a:tc>
                  <a:txBody>
                    <a:bodyPr/>
                    <a:lstStyle/>
                    <a:p>
                      <a:pPr>
                        <a:lnSpc>
                          <a:spcPct val="115000"/>
                        </a:lnSpc>
                        <a:spcAft>
                          <a:spcPts val="0"/>
                        </a:spcAft>
                      </a:pPr>
                      <a:r>
                        <a:rPr lang="en-IN" sz="2800"/>
                        <a:t>Password</a:t>
                      </a:r>
                      <a:endParaRPr lang="en-IN" sz="2800">
                        <a:latin typeface="Calibri"/>
                        <a:ea typeface="Calibri"/>
                        <a:cs typeface="Times New Roman"/>
                      </a:endParaRPr>
                    </a:p>
                  </a:txBody>
                  <a:tcPr marL="68580" marR="68580" marT="0" marB="0"/>
                </a:tc>
                <a:tc>
                  <a:txBody>
                    <a:bodyPr/>
                    <a:lstStyle/>
                    <a:p>
                      <a:pPr>
                        <a:lnSpc>
                          <a:spcPct val="115000"/>
                        </a:lnSpc>
                        <a:spcAft>
                          <a:spcPts val="0"/>
                        </a:spcAft>
                      </a:pPr>
                      <a:r>
                        <a:rPr lang="en-IN" sz="2800" dirty="0" err="1"/>
                        <a:t>Varchar</a:t>
                      </a:r>
                      <a:r>
                        <a:rPr lang="en-IN" sz="2800" dirty="0"/>
                        <a:t>(50)</a:t>
                      </a:r>
                      <a:endParaRPr lang="en-IN" sz="2800" dirty="0">
                        <a:latin typeface="Calibri"/>
                        <a:ea typeface="Calibri"/>
                        <a:cs typeface="Times New Roman"/>
                      </a:endParaRPr>
                    </a:p>
                  </a:txBody>
                  <a:tcPr marL="68580" marR="68580" marT="0" marB="0"/>
                </a:tc>
                <a:tc>
                  <a:txBody>
                    <a:bodyPr/>
                    <a:lstStyle/>
                    <a:p>
                      <a:pPr>
                        <a:lnSpc>
                          <a:spcPct val="115000"/>
                        </a:lnSpc>
                        <a:spcAft>
                          <a:spcPts val="0"/>
                        </a:spcAft>
                      </a:pPr>
                      <a:r>
                        <a:rPr lang="en-IN" sz="2800" dirty="0"/>
                        <a:t>Not null</a:t>
                      </a:r>
                      <a:endParaRPr lang="en-IN" sz="2800" dirty="0">
                        <a:latin typeface="Calibri"/>
                        <a:ea typeface="Calibri"/>
                        <a:cs typeface="Times New Roman"/>
                      </a:endParaRPr>
                    </a:p>
                  </a:txBody>
                  <a:tcPr marL="68580" marR="68580" marT="0" marB="0"/>
                </a:tc>
              </a:tr>
            </a:tbl>
          </a:graphicData>
        </a:graphic>
      </p:graphicFrame>
      <p:sp>
        <p:nvSpPr>
          <p:cNvPr id="8193" name="Rectangle 1"/>
          <p:cNvSpPr>
            <a:spLocks noChangeArrowheads="1"/>
          </p:cNvSpPr>
          <p:nvPr/>
        </p:nvSpPr>
        <p:spPr bwMode="auto">
          <a:xfrm>
            <a:off x="214282" y="1785926"/>
            <a:ext cx="8643998"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Login table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Purpose:  Used to store the login details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Primary key: Username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395</TotalTime>
  <Words>955</Words>
  <Application>Microsoft Office PowerPoint</Application>
  <PresentationFormat>On-screen Show (4:3)</PresentationFormat>
  <Paragraphs>248</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Flow</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USER</dc:creator>
  <cp:lastModifiedBy>USER</cp:lastModifiedBy>
  <cp:revision>57</cp:revision>
  <dcterms:created xsi:type="dcterms:W3CDTF">2018-04-06T15:56:23Z</dcterms:created>
  <dcterms:modified xsi:type="dcterms:W3CDTF">2018-04-09T07:28:39Z</dcterms:modified>
</cp:coreProperties>
</file>